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2" r:id="rId2"/>
  </p:sldMasterIdLst>
  <p:notesMasterIdLst>
    <p:notesMasterId r:id="rId28"/>
  </p:notesMasterIdLst>
  <p:sldIdLst>
    <p:sldId id="322" r:id="rId3"/>
    <p:sldId id="341" r:id="rId4"/>
    <p:sldId id="343" r:id="rId5"/>
    <p:sldId id="345" r:id="rId6"/>
    <p:sldId id="344" r:id="rId7"/>
    <p:sldId id="324" r:id="rId8"/>
    <p:sldId id="329" r:id="rId9"/>
    <p:sldId id="330" r:id="rId10"/>
    <p:sldId id="331" r:id="rId11"/>
    <p:sldId id="332" r:id="rId12"/>
    <p:sldId id="333" r:id="rId13"/>
    <p:sldId id="325" r:id="rId14"/>
    <p:sldId id="342" r:id="rId15"/>
    <p:sldId id="307" r:id="rId16"/>
    <p:sldId id="320" r:id="rId17"/>
    <p:sldId id="312" r:id="rId18"/>
    <p:sldId id="313" r:id="rId19"/>
    <p:sldId id="309" r:id="rId20"/>
    <p:sldId id="321" r:id="rId21"/>
    <p:sldId id="301" r:id="rId22"/>
    <p:sldId id="334" r:id="rId23"/>
    <p:sldId id="335" r:id="rId24"/>
    <p:sldId id="336" r:id="rId25"/>
    <p:sldId id="337" r:id="rId26"/>
    <p:sldId id="306" r:id="rId27"/>
  </p:sldIdLst>
  <p:sldSz cx="15119350" cy="1069181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3B9CCCBC-DE96-43F3-A655-CE0586A77C80}">
          <p14:sldIdLst>
            <p14:sldId id="322"/>
            <p14:sldId id="341"/>
            <p14:sldId id="343"/>
            <p14:sldId id="345"/>
            <p14:sldId id="344"/>
            <p14:sldId id="324"/>
            <p14:sldId id="329"/>
            <p14:sldId id="330"/>
            <p14:sldId id="331"/>
            <p14:sldId id="332"/>
            <p14:sldId id="333"/>
            <p14:sldId id="325"/>
            <p14:sldId id="342"/>
            <p14:sldId id="307"/>
            <p14:sldId id="320"/>
            <p14:sldId id="312"/>
            <p14:sldId id="313"/>
            <p14:sldId id="309"/>
            <p14:sldId id="321"/>
            <p14:sldId id="301"/>
            <p14:sldId id="334"/>
            <p14:sldId id="335"/>
            <p14:sldId id="336"/>
            <p14:sldId id="337"/>
            <p14:sldId id="30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6611" userDrawn="1">
          <p15:clr>
            <a:srgbClr val="A4A3A4"/>
          </p15:clr>
        </p15:guide>
        <p15:guide id="3" pos="9230" userDrawn="1">
          <p15:clr>
            <a:srgbClr val="A4A3A4"/>
          </p15:clr>
        </p15:guide>
        <p15:guide id="4" orient="horz" pos="170" userDrawn="1">
          <p15:clr>
            <a:srgbClr val="A4A3A4"/>
          </p15:clr>
        </p15:guide>
        <p15:guide id="5" orient="horz" pos="14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Лебедев Святослав Александрович" initials="ЛСА" lastIdx="2" clrIdx="0">
    <p:extLst>
      <p:ext uri="{19B8F6BF-5375-455C-9EA6-DF929625EA0E}">
        <p15:presenceInfo xmlns:p15="http://schemas.microsoft.com/office/powerpoint/2012/main" userId="S-1-5-21-744344963-2494446924-3180816502-176249" providerId="AD"/>
      </p:ext>
    </p:extLst>
  </p:cmAuthor>
  <p:cmAuthor id="2" name="Васалатий Георгий Александрович" initials="ВГА" lastIdx="1" clrIdx="1">
    <p:extLst>
      <p:ext uri="{19B8F6BF-5375-455C-9EA6-DF929625EA0E}">
        <p15:presenceInfo xmlns:p15="http://schemas.microsoft.com/office/powerpoint/2012/main" userId="S-1-5-21-744344963-2494446924-3180816502-18478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2222"/>
    <a:srgbClr val="66CCFF"/>
    <a:srgbClr val="E7E6E6"/>
    <a:srgbClr val="66FFCC"/>
    <a:srgbClr val="33CCCC"/>
    <a:srgbClr val="CCCCFF"/>
    <a:srgbClr val="FFFF99"/>
    <a:srgbClr val="FFCC66"/>
    <a:srgbClr val="FFCC00"/>
    <a:srgbClr val="EAEF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60" autoAdjust="0"/>
    <p:restoredTop sz="94494" autoAdjust="0"/>
  </p:normalViewPr>
  <p:slideViewPr>
    <p:cSldViewPr snapToGrid="0">
      <p:cViewPr varScale="1">
        <p:scale>
          <a:sx n="38" d="100"/>
          <a:sy n="38" d="100"/>
        </p:scale>
        <p:origin x="1080" y="72"/>
      </p:cViewPr>
      <p:guideLst>
        <p:guide orient="horz" pos="6611"/>
        <p:guide pos="9230"/>
        <p:guide orient="horz" pos="170"/>
        <p:guide orient="horz" pos="14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E619DE-36EB-4A34-9472-4439B5CA6BE2}" type="doc">
      <dgm:prSet loTypeId="urn:microsoft.com/office/officeart/2005/8/layout/vList5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F7224F0-A7CA-4D61-B690-C5BB0B408C2E}">
      <dgm:prSet phldrT="[Текст]"/>
      <dgm:spPr/>
      <dgm:t>
        <a:bodyPr/>
        <a:lstStyle/>
        <a:p>
          <a:r>
            <a:rPr lang="ru-RU" dirty="0" smtClean="0"/>
            <a:t>Взаимодействие </a:t>
          </a:r>
          <a:r>
            <a:rPr lang="ru-RU" smtClean="0"/>
            <a:t>с жителями</a:t>
          </a:r>
          <a:endParaRPr lang="ru-RU" dirty="0"/>
        </a:p>
      </dgm:t>
    </dgm:pt>
    <dgm:pt modelId="{847DC7D3-5866-4280-ABD0-31AC30659420}" type="parTrans" cxnId="{CB5002B6-ED4E-4DA2-87CE-4878F38CB759}">
      <dgm:prSet/>
      <dgm:spPr/>
      <dgm:t>
        <a:bodyPr/>
        <a:lstStyle/>
        <a:p>
          <a:endParaRPr lang="ru-RU"/>
        </a:p>
      </dgm:t>
    </dgm:pt>
    <dgm:pt modelId="{84C7EE8B-C211-4367-9936-FB97A5C2CCCC}" type="sibTrans" cxnId="{CB5002B6-ED4E-4DA2-87CE-4878F38CB759}">
      <dgm:prSet/>
      <dgm:spPr/>
      <dgm:t>
        <a:bodyPr/>
        <a:lstStyle/>
        <a:p>
          <a:endParaRPr lang="ru-RU"/>
        </a:p>
      </dgm:t>
    </dgm:pt>
    <dgm:pt modelId="{F7FC2126-C86D-4316-9188-20C1636BDE4F}">
      <dgm:prSet phldrT="[Текст]" custT="1"/>
      <dgm:spPr/>
      <dgm:t>
        <a:bodyPr/>
        <a:lstStyle/>
        <a:p>
          <a:r>
            <a:rPr lang="ru-RU" sz="2000" b="0" dirty="0" smtClean="0">
              <a:solidFill>
                <a:schemeClr val="dk1"/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Количество обращений от граждан – </a:t>
          </a:r>
          <a:r>
            <a:rPr lang="ru-RU" sz="2000" b="1" dirty="0" smtClean="0">
              <a:solidFill>
                <a:schemeClr val="accent1">
                  <a:lumMod val="75000"/>
                </a:schemeClr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2650</a:t>
          </a:r>
          <a:endParaRPr lang="ru-RU" sz="2000" b="1" dirty="0">
            <a:solidFill>
              <a:schemeClr val="accent1">
                <a:lumMod val="75000"/>
              </a:schemeClr>
            </a:solidFill>
          </a:endParaRPr>
        </a:p>
      </dgm:t>
    </dgm:pt>
    <dgm:pt modelId="{642B3340-09A4-49F9-B283-6BF65837406D}" type="parTrans" cxnId="{6E3258C7-1D50-430A-AE58-FE5CE9CFCFC6}">
      <dgm:prSet/>
      <dgm:spPr/>
      <dgm:t>
        <a:bodyPr/>
        <a:lstStyle/>
        <a:p>
          <a:endParaRPr lang="ru-RU"/>
        </a:p>
      </dgm:t>
    </dgm:pt>
    <dgm:pt modelId="{C5BFF91E-9A71-4F31-BE61-09E67D67A457}" type="sibTrans" cxnId="{6E3258C7-1D50-430A-AE58-FE5CE9CFCFC6}">
      <dgm:prSet/>
      <dgm:spPr/>
      <dgm:t>
        <a:bodyPr/>
        <a:lstStyle/>
        <a:p>
          <a:endParaRPr lang="ru-RU"/>
        </a:p>
      </dgm:t>
    </dgm:pt>
    <dgm:pt modelId="{810ADA4B-CFBF-4545-910E-E48FD8BCC7AB}">
      <dgm:prSet phldrT="[Текст]"/>
      <dgm:spPr/>
      <dgm:t>
        <a:bodyPr/>
        <a:lstStyle/>
        <a:p>
          <a:r>
            <a:rPr lang="ru-RU" dirty="0" smtClean="0"/>
            <a:t>Обеспечение законодательной деятельности</a:t>
          </a:r>
          <a:endParaRPr lang="ru-RU" dirty="0"/>
        </a:p>
      </dgm:t>
    </dgm:pt>
    <dgm:pt modelId="{C5DD8910-449C-4665-AA17-53E338C854ED}" type="parTrans" cxnId="{AC12482D-EEFE-4532-B6C2-B7F369FCC96A}">
      <dgm:prSet/>
      <dgm:spPr/>
      <dgm:t>
        <a:bodyPr/>
        <a:lstStyle/>
        <a:p>
          <a:endParaRPr lang="ru-RU"/>
        </a:p>
      </dgm:t>
    </dgm:pt>
    <dgm:pt modelId="{1A7BF471-F51D-499F-A105-24EA63D0A3DE}" type="sibTrans" cxnId="{AC12482D-EEFE-4532-B6C2-B7F369FCC96A}">
      <dgm:prSet/>
      <dgm:spPr/>
      <dgm:t>
        <a:bodyPr/>
        <a:lstStyle/>
        <a:p>
          <a:endParaRPr lang="ru-RU"/>
        </a:p>
      </dgm:t>
    </dgm:pt>
    <dgm:pt modelId="{6AFD502B-9465-478D-AED4-7CE3A7983402}">
      <dgm:prSet phldrT="[Текст]" custT="1"/>
      <dgm:spPr/>
      <dgm:t>
        <a:bodyPr/>
        <a:lstStyle/>
        <a:p>
          <a:r>
            <a:rPr lang="ru-RU" sz="2000" b="0" dirty="0" smtClean="0">
              <a:solidFill>
                <a:schemeClr val="dk1"/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Количество внесенных поправок, отражающих специфику Москвы – </a:t>
          </a:r>
          <a:r>
            <a:rPr lang="ru-RU" sz="2000" b="1" dirty="0" smtClean="0">
              <a:solidFill>
                <a:schemeClr val="accent1">
                  <a:lumMod val="75000"/>
                </a:schemeClr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62</a:t>
          </a:r>
          <a:r>
            <a:rPr lang="ru-RU" sz="2000" b="0" dirty="0" smtClean="0">
              <a:solidFill>
                <a:schemeClr val="dk1"/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 поправки (в </a:t>
          </a:r>
          <a:r>
            <a:rPr lang="ru-RU" sz="2000" b="1" dirty="0" smtClean="0">
              <a:solidFill>
                <a:schemeClr val="accent1">
                  <a:lumMod val="75000"/>
                </a:schemeClr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24</a:t>
          </a:r>
          <a:r>
            <a:rPr lang="ru-RU" sz="2000" b="0" dirty="0" smtClean="0">
              <a:solidFill>
                <a:schemeClr val="dk1"/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 проекта федеральных</a:t>
          </a:r>
          <a:r>
            <a:rPr lang="ru-RU" sz="2000" b="0" baseline="0" dirty="0" smtClean="0">
              <a:solidFill>
                <a:schemeClr val="dk1"/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 законов)</a:t>
          </a:r>
          <a:endParaRPr lang="ru-RU" sz="2000" dirty="0"/>
        </a:p>
      </dgm:t>
    </dgm:pt>
    <dgm:pt modelId="{12E70D82-9156-4915-8D26-6F304B5846CC}" type="parTrans" cxnId="{50133080-59E2-4E3B-94EA-09A8DD5656C7}">
      <dgm:prSet/>
      <dgm:spPr/>
      <dgm:t>
        <a:bodyPr/>
        <a:lstStyle/>
        <a:p>
          <a:endParaRPr lang="ru-RU"/>
        </a:p>
      </dgm:t>
    </dgm:pt>
    <dgm:pt modelId="{387E077C-CD3A-44DC-BEE6-939733543BF9}" type="sibTrans" cxnId="{50133080-59E2-4E3B-94EA-09A8DD5656C7}">
      <dgm:prSet/>
      <dgm:spPr/>
      <dgm:t>
        <a:bodyPr/>
        <a:lstStyle/>
        <a:p>
          <a:endParaRPr lang="ru-RU"/>
        </a:p>
      </dgm:t>
    </dgm:pt>
    <dgm:pt modelId="{3936FFB1-7E76-410E-8864-843B5EBC87AC}">
      <dgm:prSet phldrT="[Текст]"/>
      <dgm:spPr/>
      <dgm:t>
        <a:bodyPr/>
        <a:lstStyle/>
        <a:p>
          <a:r>
            <a:rPr lang="ru-RU" dirty="0" smtClean="0"/>
            <a:t>Организация встреч</a:t>
          </a:r>
          <a:endParaRPr lang="ru-RU" dirty="0"/>
        </a:p>
      </dgm:t>
    </dgm:pt>
    <dgm:pt modelId="{34113FAA-1BB2-402A-8B89-3D896508D510}" type="parTrans" cxnId="{7F80CEBF-7540-416D-BFC6-DF63B9A74251}">
      <dgm:prSet/>
      <dgm:spPr/>
      <dgm:t>
        <a:bodyPr/>
        <a:lstStyle/>
        <a:p>
          <a:endParaRPr lang="ru-RU"/>
        </a:p>
      </dgm:t>
    </dgm:pt>
    <dgm:pt modelId="{B7F5B005-6E17-49DF-87CF-974159BE7A7E}" type="sibTrans" cxnId="{7F80CEBF-7540-416D-BFC6-DF63B9A74251}">
      <dgm:prSet/>
      <dgm:spPr/>
      <dgm:t>
        <a:bodyPr/>
        <a:lstStyle/>
        <a:p>
          <a:endParaRPr lang="ru-RU"/>
        </a:p>
      </dgm:t>
    </dgm:pt>
    <dgm:pt modelId="{213E5A0F-98EA-4533-A23D-F498ACEF8A4D}">
      <dgm:prSet phldrT="[Текст]" custT="1"/>
      <dgm:spPr/>
      <dgm:t>
        <a:bodyPr/>
        <a:lstStyle/>
        <a:p>
          <a:r>
            <a:rPr lang="ru-RU" sz="2000" b="0" baseline="0" dirty="0" smtClean="0">
              <a:solidFill>
                <a:schemeClr val="dk1"/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Организация отраслевых региональных рабочих встреч по реализации московских проектов – </a:t>
          </a:r>
          <a:r>
            <a:rPr lang="ru-RU" sz="2000" b="1" baseline="0" dirty="0" smtClean="0">
              <a:solidFill>
                <a:schemeClr val="accent1">
                  <a:lumMod val="75000"/>
                </a:schemeClr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38</a:t>
          </a:r>
          <a:endParaRPr lang="ru-RU" sz="2000" b="1" dirty="0">
            <a:solidFill>
              <a:schemeClr val="accent1">
                <a:lumMod val="75000"/>
              </a:schemeClr>
            </a:solidFill>
          </a:endParaRPr>
        </a:p>
      </dgm:t>
    </dgm:pt>
    <dgm:pt modelId="{FCFB735F-1EE7-40C2-ACEE-95183F735402}" type="parTrans" cxnId="{3C15EC16-5FBC-4369-B957-6A81878F13B6}">
      <dgm:prSet/>
      <dgm:spPr/>
      <dgm:t>
        <a:bodyPr/>
        <a:lstStyle/>
        <a:p>
          <a:endParaRPr lang="ru-RU"/>
        </a:p>
      </dgm:t>
    </dgm:pt>
    <dgm:pt modelId="{BCF29D01-0317-4A5A-A414-62284485709C}" type="sibTrans" cxnId="{3C15EC16-5FBC-4369-B957-6A81878F13B6}">
      <dgm:prSet/>
      <dgm:spPr/>
      <dgm:t>
        <a:bodyPr/>
        <a:lstStyle/>
        <a:p>
          <a:endParaRPr lang="ru-RU"/>
        </a:p>
      </dgm:t>
    </dgm:pt>
    <dgm:pt modelId="{4B5AD505-E581-4AC0-BE85-D6D7B165963F}">
      <dgm:prSet custT="1"/>
      <dgm:spPr/>
      <dgm:t>
        <a:bodyPr/>
        <a:lstStyle/>
        <a:p>
          <a:r>
            <a:rPr lang="ru-RU" sz="2000" b="0" dirty="0" smtClean="0">
              <a:solidFill>
                <a:schemeClr val="dk1"/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Количество звонков от жителей в приемную</a:t>
          </a:r>
          <a:r>
            <a:rPr lang="ru-RU" sz="2000" b="0" baseline="0" dirty="0" smtClean="0">
              <a:solidFill>
                <a:schemeClr val="dk1"/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 – </a:t>
          </a:r>
          <a:r>
            <a:rPr lang="ru-RU" sz="2000" b="1" baseline="0" dirty="0" smtClean="0">
              <a:solidFill>
                <a:schemeClr val="accent1">
                  <a:lumMod val="75000"/>
                </a:schemeClr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486</a:t>
          </a:r>
        </a:p>
      </dgm:t>
    </dgm:pt>
    <dgm:pt modelId="{83BD079A-CBFA-4412-A10E-F10BD1DBF298}" type="parTrans" cxnId="{08C45BE2-5134-47B0-A28D-B4259EB321FC}">
      <dgm:prSet/>
      <dgm:spPr/>
      <dgm:t>
        <a:bodyPr/>
        <a:lstStyle/>
        <a:p>
          <a:endParaRPr lang="ru-RU"/>
        </a:p>
      </dgm:t>
    </dgm:pt>
    <dgm:pt modelId="{E912E53B-635E-422D-82AE-382E04CBDFDA}" type="sibTrans" cxnId="{08C45BE2-5134-47B0-A28D-B4259EB321FC}">
      <dgm:prSet/>
      <dgm:spPr/>
      <dgm:t>
        <a:bodyPr/>
        <a:lstStyle/>
        <a:p>
          <a:endParaRPr lang="ru-RU"/>
        </a:p>
      </dgm:t>
    </dgm:pt>
    <dgm:pt modelId="{90B7FBFE-86CD-4606-8D05-48B892FE9737}">
      <dgm:prSet custT="1"/>
      <dgm:spPr/>
      <dgm:t>
        <a:bodyPr/>
        <a:lstStyle/>
        <a:p>
          <a:r>
            <a:rPr lang="ru-RU" sz="2000" b="0" dirty="0" smtClean="0">
              <a:solidFill>
                <a:schemeClr val="dk1"/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Количество личных онлайн консультаций граждан – </a:t>
          </a:r>
          <a:r>
            <a:rPr lang="ru-RU" sz="2000" b="1" dirty="0" smtClean="0">
              <a:solidFill>
                <a:schemeClr val="accent1">
                  <a:lumMod val="75000"/>
                </a:schemeClr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253</a:t>
          </a:r>
        </a:p>
      </dgm:t>
    </dgm:pt>
    <dgm:pt modelId="{47FA01CF-9AC1-4875-8F65-A6533A6A97B2}" type="parTrans" cxnId="{EE8D352A-1C7F-46C1-A345-B0E8F0C05442}">
      <dgm:prSet/>
      <dgm:spPr/>
      <dgm:t>
        <a:bodyPr/>
        <a:lstStyle/>
        <a:p>
          <a:endParaRPr lang="ru-RU"/>
        </a:p>
      </dgm:t>
    </dgm:pt>
    <dgm:pt modelId="{AB1AF597-AFB8-4094-82D2-F1313C7797B5}" type="sibTrans" cxnId="{EE8D352A-1C7F-46C1-A345-B0E8F0C05442}">
      <dgm:prSet/>
      <dgm:spPr/>
      <dgm:t>
        <a:bodyPr/>
        <a:lstStyle/>
        <a:p>
          <a:endParaRPr lang="ru-RU"/>
        </a:p>
      </dgm:t>
    </dgm:pt>
    <dgm:pt modelId="{300118CF-5E1B-44B5-9941-D30BB28FD82E}">
      <dgm:prSet custT="1"/>
      <dgm:spPr/>
      <dgm:t>
        <a:bodyPr/>
        <a:lstStyle/>
        <a:p>
          <a:r>
            <a:rPr lang="ru-RU" sz="2000" b="0" baseline="0" dirty="0" smtClean="0">
              <a:solidFill>
                <a:schemeClr val="dk1"/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Информирование граждан через социальные сети - </a:t>
          </a:r>
          <a:r>
            <a:rPr lang="ru-RU" sz="2000" b="1" baseline="0" dirty="0" smtClean="0">
              <a:solidFill>
                <a:schemeClr val="accent1">
                  <a:lumMod val="75000"/>
                </a:schemeClr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536</a:t>
          </a:r>
          <a:endParaRPr lang="ru-RU" sz="2000" b="1" dirty="0" smtClean="0">
            <a:solidFill>
              <a:schemeClr val="accent1">
                <a:lumMod val="75000"/>
              </a:schemeClr>
            </a:solidFill>
            <a:effectLst/>
            <a:latin typeface="Century Gothic" panose="020B0502020202020204" pitchFamily="34" charset="0"/>
            <a:ea typeface="+mn-ea"/>
            <a:cs typeface="+mn-cs"/>
          </a:endParaRPr>
        </a:p>
      </dgm:t>
    </dgm:pt>
    <dgm:pt modelId="{B2E79B23-614F-4137-9B1F-96E8B5CB639D}" type="parTrans" cxnId="{295E7E85-F378-48D7-B823-FFC86FDF5ACD}">
      <dgm:prSet/>
      <dgm:spPr/>
      <dgm:t>
        <a:bodyPr/>
        <a:lstStyle/>
        <a:p>
          <a:endParaRPr lang="ru-RU"/>
        </a:p>
      </dgm:t>
    </dgm:pt>
    <dgm:pt modelId="{5EAD7AB1-A213-46DA-969C-F4717121B228}" type="sibTrans" cxnId="{295E7E85-F378-48D7-B823-FFC86FDF5ACD}">
      <dgm:prSet/>
      <dgm:spPr/>
      <dgm:t>
        <a:bodyPr/>
        <a:lstStyle/>
        <a:p>
          <a:endParaRPr lang="ru-RU"/>
        </a:p>
      </dgm:t>
    </dgm:pt>
    <dgm:pt modelId="{4ACF7017-8C26-41B3-83A6-A7EECF9168F8}">
      <dgm:prSet custT="1"/>
      <dgm:spPr/>
      <dgm:t>
        <a:bodyPr/>
        <a:lstStyle/>
        <a:p>
          <a:r>
            <a:rPr lang="ru-RU" sz="2000" b="0" baseline="0" dirty="0" smtClean="0">
              <a:solidFill>
                <a:schemeClr val="dk1"/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Количество внесенных проектов федеральных законов – </a:t>
          </a:r>
          <a:r>
            <a:rPr lang="ru-RU" sz="2000" b="1" baseline="0" dirty="0" smtClean="0">
              <a:solidFill>
                <a:schemeClr val="accent1">
                  <a:lumMod val="75000"/>
                </a:schemeClr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2</a:t>
          </a:r>
        </a:p>
      </dgm:t>
    </dgm:pt>
    <dgm:pt modelId="{C0431DA9-9776-4027-8B5F-2B91F4376463}" type="parTrans" cxnId="{D59D71DC-BC13-47C3-B395-142DD236E35E}">
      <dgm:prSet/>
      <dgm:spPr/>
      <dgm:t>
        <a:bodyPr/>
        <a:lstStyle/>
        <a:p>
          <a:endParaRPr lang="ru-RU"/>
        </a:p>
      </dgm:t>
    </dgm:pt>
    <dgm:pt modelId="{419824FC-F37A-4595-BF71-60879BE46F58}" type="sibTrans" cxnId="{D59D71DC-BC13-47C3-B395-142DD236E35E}">
      <dgm:prSet/>
      <dgm:spPr/>
      <dgm:t>
        <a:bodyPr/>
        <a:lstStyle/>
        <a:p>
          <a:endParaRPr lang="ru-RU"/>
        </a:p>
      </dgm:t>
    </dgm:pt>
    <dgm:pt modelId="{14E94173-B25F-4576-AB71-3F6012D1530F}">
      <dgm:prSet custT="1"/>
      <dgm:spPr/>
      <dgm:t>
        <a:bodyPr/>
        <a:lstStyle/>
        <a:p>
          <a:r>
            <a:rPr lang="ru-RU" sz="2000" b="0" baseline="0" dirty="0" smtClean="0">
              <a:solidFill>
                <a:schemeClr val="dk1"/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Количество докладов на заседаниях Комитета ГД по государственному строительству и законодательству по проектам федеральных законов – </a:t>
          </a:r>
          <a:r>
            <a:rPr lang="ru-RU" sz="2000" b="1" baseline="0" dirty="0" smtClean="0">
              <a:solidFill>
                <a:schemeClr val="accent1">
                  <a:lumMod val="75000"/>
                </a:schemeClr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41</a:t>
          </a:r>
        </a:p>
      </dgm:t>
    </dgm:pt>
    <dgm:pt modelId="{83F598CC-F5F9-4AF2-A2DF-C1A0E72B729D}" type="parTrans" cxnId="{58C69B54-ED33-4BD4-8CB8-C5BE032A9369}">
      <dgm:prSet/>
      <dgm:spPr/>
      <dgm:t>
        <a:bodyPr/>
        <a:lstStyle/>
        <a:p>
          <a:endParaRPr lang="ru-RU"/>
        </a:p>
      </dgm:t>
    </dgm:pt>
    <dgm:pt modelId="{4F4BAE6D-B529-4CD2-8659-1415756ECB0E}" type="sibTrans" cxnId="{58C69B54-ED33-4BD4-8CB8-C5BE032A9369}">
      <dgm:prSet/>
      <dgm:spPr/>
      <dgm:t>
        <a:bodyPr/>
        <a:lstStyle/>
        <a:p>
          <a:endParaRPr lang="ru-RU"/>
        </a:p>
      </dgm:t>
    </dgm:pt>
    <dgm:pt modelId="{2DD0A5DB-9F17-4D2D-96AB-265B7F624B71}">
      <dgm:prSet custT="1"/>
      <dgm:spPr/>
      <dgm:t>
        <a:bodyPr/>
        <a:lstStyle/>
        <a:p>
          <a:r>
            <a:rPr lang="ru-RU" sz="2000" b="0" baseline="0" dirty="0" smtClean="0">
              <a:solidFill>
                <a:schemeClr val="dk1"/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Количество докладов на пленарных заседаниях Государственной Думы – </a:t>
          </a:r>
          <a:r>
            <a:rPr lang="ru-RU" sz="2000" b="1" baseline="0" dirty="0" smtClean="0">
              <a:solidFill>
                <a:schemeClr val="accent1">
                  <a:lumMod val="75000"/>
                </a:schemeClr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40</a:t>
          </a:r>
        </a:p>
      </dgm:t>
    </dgm:pt>
    <dgm:pt modelId="{0935E822-2111-42A2-B5A9-4249D1CA6953}" type="parTrans" cxnId="{97F672FB-8AE2-4A30-AECB-678565770A46}">
      <dgm:prSet/>
      <dgm:spPr/>
      <dgm:t>
        <a:bodyPr/>
        <a:lstStyle/>
        <a:p>
          <a:endParaRPr lang="ru-RU"/>
        </a:p>
      </dgm:t>
    </dgm:pt>
    <dgm:pt modelId="{BFB77852-7878-4379-A1E1-57A91AE63E04}" type="sibTrans" cxnId="{97F672FB-8AE2-4A30-AECB-678565770A46}">
      <dgm:prSet/>
      <dgm:spPr/>
      <dgm:t>
        <a:bodyPr/>
        <a:lstStyle/>
        <a:p>
          <a:endParaRPr lang="ru-RU"/>
        </a:p>
      </dgm:t>
    </dgm:pt>
    <dgm:pt modelId="{8B936169-E254-4B5F-9C83-FDF04ACB9EAD}">
      <dgm:prSet custT="1"/>
      <dgm:spPr/>
      <dgm:t>
        <a:bodyPr/>
        <a:lstStyle/>
        <a:p>
          <a:r>
            <a:rPr lang="ru-RU" sz="2000" b="0" baseline="0" dirty="0" smtClean="0">
              <a:solidFill>
                <a:schemeClr val="dk1"/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Общее количество выступлений на пленарных заседаниях Государственной Думы – </a:t>
          </a:r>
          <a:r>
            <a:rPr lang="ru-RU" sz="2000" b="1" baseline="0" dirty="0" smtClean="0">
              <a:solidFill>
                <a:schemeClr val="accent1">
                  <a:lumMod val="75000"/>
                </a:schemeClr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42</a:t>
          </a:r>
        </a:p>
      </dgm:t>
    </dgm:pt>
    <dgm:pt modelId="{460B25FB-B7CA-4090-BA08-944F0207B682}" type="parTrans" cxnId="{8DB05401-47A9-4BB5-811C-DF45E6453802}">
      <dgm:prSet/>
      <dgm:spPr/>
      <dgm:t>
        <a:bodyPr/>
        <a:lstStyle/>
        <a:p>
          <a:endParaRPr lang="ru-RU"/>
        </a:p>
      </dgm:t>
    </dgm:pt>
    <dgm:pt modelId="{D73A33F0-A5DC-4750-9ECD-8396D0649DA5}" type="sibTrans" cxnId="{8DB05401-47A9-4BB5-811C-DF45E6453802}">
      <dgm:prSet/>
      <dgm:spPr/>
      <dgm:t>
        <a:bodyPr/>
        <a:lstStyle/>
        <a:p>
          <a:endParaRPr lang="ru-RU"/>
        </a:p>
      </dgm:t>
    </dgm:pt>
    <dgm:pt modelId="{5A5F9FA4-69B1-4CA1-9503-9E0E950D939B}">
      <dgm:prSet custT="1"/>
      <dgm:spPr/>
      <dgm:t>
        <a:bodyPr/>
        <a:lstStyle/>
        <a:p>
          <a:r>
            <a:rPr lang="ru-RU" sz="2000" b="0" baseline="0" dirty="0" smtClean="0">
              <a:solidFill>
                <a:schemeClr val="dk1"/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Личный вклад в работу над проектами федеральных законов, организация межведомственных рабочих совещаний – </a:t>
          </a:r>
          <a:r>
            <a:rPr lang="ru-RU" sz="2000" b="1" baseline="0" dirty="0" smtClean="0">
              <a:solidFill>
                <a:schemeClr val="accent1">
                  <a:lumMod val="75000"/>
                </a:schemeClr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64</a:t>
          </a:r>
        </a:p>
      </dgm:t>
    </dgm:pt>
    <dgm:pt modelId="{CAF39BBC-1F56-427D-BFF4-D5F72CCE1473}" type="parTrans" cxnId="{054E6EDD-D96F-46F3-A9A0-C66C9248E6CD}">
      <dgm:prSet/>
      <dgm:spPr/>
      <dgm:t>
        <a:bodyPr/>
        <a:lstStyle/>
        <a:p>
          <a:endParaRPr lang="ru-RU"/>
        </a:p>
      </dgm:t>
    </dgm:pt>
    <dgm:pt modelId="{8E555925-B124-4C7D-B253-D754B5C1D4B5}" type="sibTrans" cxnId="{054E6EDD-D96F-46F3-A9A0-C66C9248E6CD}">
      <dgm:prSet/>
      <dgm:spPr/>
      <dgm:t>
        <a:bodyPr/>
        <a:lstStyle/>
        <a:p>
          <a:endParaRPr lang="ru-RU"/>
        </a:p>
      </dgm:t>
    </dgm:pt>
    <dgm:pt modelId="{3E5DBF70-F1C8-439F-8E96-F246D37F640A}" type="pres">
      <dgm:prSet presAssocID="{F4E619DE-36EB-4A34-9472-4439B5CA6BE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C1CA028-9E5B-40FB-A61A-ECB8EBD3EE44}" type="pres">
      <dgm:prSet presAssocID="{BF7224F0-A7CA-4D61-B690-C5BB0B408C2E}" presName="linNode" presStyleCnt="0"/>
      <dgm:spPr/>
    </dgm:pt>
    <dgm:pt modelId="{907D686A-3958-4483-938D-67DD002C413A}" type="pres">
      <dgm:prSet presAssocID="{BF7224F0-A7CA-4D61-B690-C5BB0B408C2E}" presName="parentText" presStyleLbl="node1" presStyleIdx="0" presStyleCnt="3" custScaleX="84152" custScaleY="8851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8BAE11-A781-47E1-93E8-F4A6A1D14315}" type="pres">
      <dgm:prSet presAssocID="{BF7224F0-A7CA-4D61-B690-C5BB0B408C2E}" presName="descendantText" presStyleLbl="alignAccFollowNode1" presStyleIdx="0" presStyleCnt="3" custScaleY="84735" custLinFactNeighborX="-35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677B1F-1101-4461-8FF1-C3203FF4296D}" type="pres">
      <dgm:prSet presAssocID="{84C7EE8B-C211-4367-9936-FB97A5C2CCCC}" presName="sp" presStyleCnt="0"/>
      <dgm:spPr/>
    </dgm:pt>
    <dgm:pt modelId="{E8C31704-3EF3-4433-8348-F9B88217D254}" type="pres">
      <dgm:prSet presAssocID="{810ADA4B-CFBF-4545-910E-E48FD8BCC7AB}" presName="linNode" presStyleCnt="0"/>
      <dgm:spPr/>
    </dgm:pt>
    <dgm:pt modelId="{FFEBED1B-F8F3-4CFE-8FE6-C9BF3D512E1E}" type="pres">
      <dgm:prSet presAssocID="{810ADA4B-CFBF-4545-910E-E48FD8BCC7AB}" presName="parentText" presStyleLbl="node1" presStyleIdx="1" presStyleCnt="3" custScaleX="84152" custScaleY="13476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7FE6B8-5997-4317-ABB3-EE1B8FEF5A3A}" type="pres">
      <dgm:prSet presAssocID="{810ADA4B-CFBF-4545-910E-E48FD8BCC7AB}" presName="descendantText" presStyleLbl="alignAccFollowNode1" presStyleIdx="1" presStyleCnt="3" custScaleY="153538" custLinFactNeighborX="-35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4CF82E-46CF-40CA-8019-D5D1F5BD1227}" type="pres">
      <dgm:prSet presAssocID="{1A7BF471-F51D-499F-A105-24EA63D0A3DE}" presName="sp" presStyleCnt="0"/>
      <dgm:spPr/>
    </dgm:pt>
    <dgm:pt modelId="{BC799E43-407A-4319-8E30-DC2D13CC013B}" type="pres">
      <dgm:prSet presAssocID="{3936FFB1-7E76-410E-8864-843B5EBC87AC}" presName="linNode" presStyleCnt="0"/>
      <dgm:spPr/>
    </dgm:pt>
    <dgm:pt modelId="{94875331-5F81-4B87-956A-04A5186E0418}" type="pres">
      <dgm:prSet presAssocID="{3936FFB1-7E76-410E-8864-843B5EBC87AC}" presName="parentText" presStyleLbl="node1" presStyleIdx="2" presStyleCnt="3" custScaleX="84152" custScaleY="3882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538515-9781-4F80-B863-C9B494E06558}" type="pres">
      <dgm:prSet presAssocID="{3936FFB1-7E76-410E-8864-843B5EBC87AC}" presName="descendantText" presStyleLbl="alignAccFollowNode1" presStyleIdx="2" presStyleCnt="3" custScaleY="29910" custLinFactNeighborX="-41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8081031-5887-4020-BF2F-32C70E1A6C23}" type="presOf" srcId="{300118CF-5E1B-44B5-9941-D30BB28FD82E}" destId="{B28BAE11-A781-47E1-93E8-F4A6A1D14315}" srcOrd="0" destOrd="3" presId="urn:microsoft.com/office/officeart/2005/8/layout/vList5"/>
    <dgm:cxn modelId="{4BF3B754-97BC-4033-A4F2-965742376F5A}" type="presOf" srcId="{3936FFB1-7E76-410E-8864-843B5EBC87AC}" destId="{94875331-5F81-4B87-956A-04A5186E0418}" srcOrd="0" destOrd="0" presId="urn:microsoft.com/office/officeart/2005/8/layout/vList5"/>
    <dgm:cxn modelId="{C65E44BC-6A38-4335-930C-DA0173C17D90}" type="presOf" srcId="{8B936169-E254-4B5F-9C83-FDF04ACB9EAD}" destId="{157FE6B8-5997-4317-ABB3-EE1B8FEF5A3A}" srcOrd="0" destOrd="4" presId="urn:microsoft.com/office/officeart/2005/8/layout/vList5"/>
    <dgm:cxn modelId="{7F80CEBF-7540-416D-BFC6-DF63B9A74251}" srcId="{F4E619DE-36EB-4A34-9472-4439B5CA6BE2}" destId="{3936FFB1-7E76-410E-8864-843B5EBC87AC}" srcOrd="2" destOrd="0" parTransId="{34113FAA-1BB2-402A-8B89-3D896508D510}" sibTransId="{B7F5B005-6E17-49DF-87CF-974159BE7A7E}"/>
    <dgm:cxn modelId="{8DB05401-47A9-4BB5-811C-DF45E6453802}" srcId="{810ADA4B-CFBF-4545-910E-E48FD8BCC7AB}" destId="{8B936169-E254-4B5F-9C83-FDF04ACB9EAD}" srcOrd="4" destOrd="0" parTransId="{460B25FB-B7CA-4090-BA08-944F0207B682}" sibTransId="{D73A33F0-A5DC-4750-9ECD-8396D0649DA5}"/>
    <dgm:cxn modelId="{F210FE1A-EBA8-47DB-85E6-2CB1940047AF}" type="presOf" srcId="{6AFD502B-9465-478D-AED4-7CE3A7983402}" destId="{157FE6B8-5997-4317-ABB3-EE1B8FEF5A3A}" srcOrd="0" destOrd="0" presId="urn:microsoft.com/office/officeart/2005/8/layout/vList5"/>
    <dgm:cxn modelId="{A67EAD15-FB74-4468-9C3F-6F7B34C89DBC}" type="presOf" srcId="{BF7224F0-A7CA-4D61-B690-C5BB0B408C2E}" destId="{907D686A-3958-4483-938D-67DD002C413A}" srcOrd="0" destOrd="0" presId="urn:microsoft.com/office/officeart/2005/8/layout/vList5"/>
    <dgm:cxn modelId="{F19C6F78-6146-44D4-96F2-E4A143B9CBF6}" type="presOf" srcId="{5A5F9FA4-69B1-4CA1-9503-9E0E950D939B}" destId="{157FE6B8-5997-4317-ABB3-EE1B8FEF5A3A}" srcOrd="0" destOrd="5" presId="urn:microsoft.com/office/officeart/2005/8/layout/vList5"/>
    <dgm:cxn modelId="{97F672FB-8AE2-4A30-AECB-678565770A46}" srcId="{810ADA4B-CFBF-4545-910E-E48FD8BCC7AB}" destId="{2DD0A5DB-9F17-4D2D-96AB-265B7F624B71}" srcOrd="3" destOrd="0" parTransId="{0935E822-2111-42A2-B5A9-4249D1CA6953}" sibTransId="{BFB77852-7878-4379-A1E1-57A91AE63E04}"/>
    <dgm:cxn modelId="{3C15EC16-5FBC-4369-B957-6A81878F13B6}" srcId="{3936FFB1-7E76-410E-8864-843B5EBC87AC}" destId="{213E5A0F-98EA-4533-A23D-F498ACEF8A4D}" srcOrd="0" destOrd="0" parTransId="{FCFB735F-1EE7-40C2-ACEE-95183F735402}" sibTransId="{BCF29D01-0317-4A5A-A414-62284485709C}"/>
    <dgm:cxn modelId="{EE8D352A-1C7F-46C1-A345-B0E8F0C05442}" srcId="{BF7224F0-A7CA-4D61-B690-C5BB0B408C2E}" destId="{90B7FBFE-86CD-4606-8D05-48B892FE9737}" srcOrd="2" destOrd="0" parTransId="{47FA01CF-9AC1-4875-8F65-A6533A6A97B2}" sibTransId="{AB1AF597-AFB8-4094-82D2-F1313C7797B5}"/>
    <dgm:cxn modelId="{930893A3-5CCC-435E-82DF-52D9A6AD0FF2}" type="presOf" srcId="{4B5AD505-E581-4AC0-BE85-D6D7B165963F}" destId="{B28BAE11-A781-47E1-93E8-F4A6A1D14315}" srcOrd="0" destOrd="1" presId="urn:microsoft.com/office/officeart/2005/8/layout/vList5"/>
    <dgm:cxn modelId="{295E7E85-F378-48D7-B823-FFC86FDF5ACD}" srcId="{BF7224F0-A7CA-4D61-B690-C5BB0B408C2E}" destId="{300118CF-5E1B-44B5-9941-D30BB28FD82E}" srcOrd="3" destOrd="0" parTransId="{B2E79B23-614F-4137-9B1F-96E8B5CB639D}" sibTransId="{5EAD7AB1-A213-46DA-969C-F4717121B228}"/>
    <dgm:cxn modelId="{054E6EDD-D96F-46F3-A9A0-C66C9248E6CD}" srcId="{810ADA4B-CFBF-4545-910E-E48FD8BCC7AB}" destId="{5A5F9FA4-69B1-4CA1-9503-9E0E950D939B}" srcOrd="5" destOrd="0" parTransId="{CAF39BBC-1F56-427D-BFF4-D5F72CCE1473}" sibTransId="{8E555925-B124-4C7D-B253-D754B5C1D4B5}"/>
    <dgm:cxn modelId="{AC12482D-EEFE-4532-B6C2-B7F369FCC96A}" srcId="{F4E619DE-36EB-4A34-9472-4439B5CA6BE2}" destId="{810ADA4B-CFBF-4545-910E-E48FD8BCC7AB}" srcOrd="1" destOrd="0" parTransId="{C5DD8910-449C-4665-AA17-53E338C854ED}" sibTransId="{1A7BF471-F51D-499F-A105-24EA63D0A3DE}"/>
    <dgm:cxn modelId="{E960075D-7D5D-4E16-A1E0-6FC348743E8B}" type="presOf" srcId="{2DD0A5DB-9F17-4D2D-96AB-265B7F624B71}" destId="{157FE6B8-5997-4317-ABB3-EE1B8FEF5A3A}" srcOrd="0" destOrd="3" presId="urn:microsoft.com/office/officeart/2005/8/layout/vList5"/>
    <dgm:cxn modelId="{3F4719F6-BBA1-4490-9198-A36AE0DE94F6}" type="presOf" srcId="{810ADA4B-CFBF-4545-910E-E48FD8BCC7AB}" destId="{FFEBED1B-F8F3-4CFE-8FE6-C9BF3D512E1E}" srcOrd="0" destOrd="0" presId="urn:microsoft.com/office/officeart/2005/8/layout/vList5"/>
    <dgm:cxn modelId="{D1E09947-380D-4432-9183-D60BE8852B8A}" type="presOf" srcId="{14E94173-B25F-4576-AB71-3F6012D1530F}" destId="{157FE6B8-5997-4317-ABB3-EE1B8FEF5A3A}" srcOrd="0" destOrd="2" presId="urn:microsoft.com/office/officeart/2005/8/layout/vList5"/>
    <dgm:cxn modelId="{5F594D15-3E35-44BD-9699-323A79BA4D5A}" type="presOf" srcId="{213E5A0F-98EA-4533-A23D-F498ACEF8A4D}" destId="{69538515-9781-4F80-B863-C9B494E06558}" srcOrd="0" destOrd="0" presId="urn:microsoft.com/office/officeart/2005/8/layout/vList5"/>
    <dgm:cxn modelId="{69C9DD1B-6B44-4159-967A-5F139159DD45}" type="presOf" srcId="{F4E619DE-36EB-4A34-9472-4439B5CA6BE2}" destId="{3E5DBF70-F1C8-439F-8E96-F246D37F640A}" srcOrd="0" destOrd="0" presId="urn:microsoft.com/office/officeart/2005/8/layout/vList5"/>
    <dgm:cxn modelId="{5C56A0B2-D354-4AD1-81CA-B662A0DEB98C}" type="presOf" srcId="{90B7FBFE-86CD-4606-8D05-48B892FE9737}" destId="{B28BAE11-A781-47E1-93E8-F4A6A1D14315}" srcOrd="0" destOrd="2" presId="urn:microsoft.com/office/officeart/2005/8/layout/vList5"/>
    <dgm:cxn modelId="{50133080-59E2-4E3B-94EA-09A8DD5656C7}" srcId="{810ADA4B-CFBF-4545-910E-E48FD8BCC7AB}" destId="{6AFD502B-9465-478D-AED4-7CE3A7983402}" srcOrd="0" destOrd="0" parTransId="{12E70D82-9156-4915-8D26-6F304B5846CC}" sibTransId="{387E077C-CD3A-44DC-BEE6-939733543BF9}"/>
    <dgm:cxn modelId="{36E93B23-4715-4860-B359-BEAF5DAB6110}" type="presOf" srcId="{F7FC2126-C86D-4316-9188-20C1636BDE4F}" destId="{B28BAE11-A781-47E1-93E8-F4A6A1D14315}" srcOrd="0" destOrd="0" presId="urn:microsoft.com/office/officeart/2005/8/layout/vList5"/>
    <dgm:cxn modelId="{6E3258C7-1D50-430A-AE58-FE5CE9CFCFC6}" srcId="{BF7224F0-A7CA-4D61-B690-C5BB0B408C2E}" destId="{F7FC2126-C86D-4316-9188-20C1636BDE4F}" srcOrd="0" destOrd="0" parTransId="{642B3340-09A4-49F9-B283-6BF65837406D}" sibTransId="{C5BFF91E-9A71-4F31-BE61-09E67D67A457}"/>
    <dgm:cxn modelId="{08C45BE2-5134-47B0-A28D-B4259EB321FC}" srcId="{BF7224F0-A7CA-4D61-B690-C5BB0B408C2E}" destId="{4B5AD505-E581-4AC0-BE85-D6D7B165963F}" srcOrd="1" destOrd="0" parTransId="{83BD079A-CBFA-4412-A10E-F10BD1DBF298}" sibTransId="{E912E53B-635E-422D-82AE-382E04CBDFDA}"/>
    <dgm:cxn modelId="{58C69B54-ED33-4BD4-8CB8-C5BE032A9369}" srcId="{810ADA4B-CFBF-4545-910E-E48FD8BCC7AB}" destId="{14E94173-B25F-4576-AB71-3F6012D1530F}" srcOrd="2" destOrd="0" parTransId="{83F598CC-F5F9-4AF2-A2DF-C1A0E72B729D}" sibTransId="{4F4BAE6D-B529-4CD2-8659-1415756ECB0E}"/>
    <dgm:cxn modelId="{CB5002B6-ED4E-4DA2-87CE-4878F38CB759}" srcId="{F4E619DE-36EB-4A34-9472-4439B5CA6BE2}" destId="{BF7224F0-A7CA-4D61-B690-C5BB0B408C2E}" srcOrd="0" destOrd="0" parTransId="{847DC7D3-5866-4280-ABD0-31AC30659420}" sibTransId="{84C7EE8B-C211-4367-9936-FB97A5C2CCCC}"/>
    <dgm:cxn modelId="{D59D71DC-BC13-47C3-B395-142DD236E35E}" srcId="{810ADA4B-CFBF-4545-910E-E48FD8BCC7AB}" destId="{4ACF7017-8C26-41B3-83A6-A7EECF9168F8}" srcOrd="1" destOrd="0" parTransId="{C0431DA9-9776-4027-8B5F-2B91F4376463}" sibTransId="{419824FC-F37A-4595-BF71-60879BE46F58}"/>
    <dgm:cxn modelId="{1E45B33D-6934-4118-B182-3E48DD63CAFA}" type="presOf" srcId="{4ACF7017-8C26-41B3-83A6-A7EECF9168F8}" destId="{157FE6B8-5997-4317-ABB3-EE1B8FEF5A3A}" srcOrd="0" destOrd="1" presId="urn:microsoft.com/office/officeart/2005/8/layout/vList5"/>
    <dgm:cxn modelId="{4A3ADA9A-00E9-418A-B970-520C0CFF8018}" type="presParOf" srcId="{3E5DBF70-F1C8-439F-8E96-F246D37F640A}" destId="{FC1CA028-9E5B-40FB-A61A-ECB8EBD3EE44}" srcOrd="0" destOrd="0" presId="urn:microsoft.com/office/officeart/2005/8/layout/vList5"/>
    <dgm:cxn modelId="{618C486D-0A5C-4E89-8E50-426F81E3A02B}" type="presParOf" srcId="{FC1CA028-9E5B-40FB-A61A-ECB8EBD3EE44}" destId="{907D686A-3958-4483-938D-67DD002C413A}" srcOrd="0" destOrd="0" presId="urn:microsoft.com/office/officeart/2005/8/layout/vList5"/>
    <dgm:cxn modelId="{E0864603-F07D-402D-826A-2C8A956E036B}" type="presParOf" srcId="{FC1CA028-9E5B-40FB-A61A-ECB8EBD3EE44}" destId="{B28BAE11-A781-47E1-93E8-F4A6A1D14315}" srcOrd="1" destOrd="0" presId="urn:microsoft.com/office/officeart/2005/8/layout/vList5"/>
    <dgm:cxn modelId="{54B42E93-CB15-4A95-8C83-5CDDE8D9B25A}" type="presParOf" srcId="{3E5DBF70-F1C8-439F-8E96-F246D37F640A}" destId="{4A677B1F-1101-4461-8FF1-C3203FF4296D}" srcOrd="1" destOrd="0" presId="urn:microsoft.com/office/officeart/2005/8/layout/vList5"/>
    <dgm:cxn modelId="{87359381-161C-4A2D-A0F2-D21ECFBCBE1C}" type="presParOf" srcId="{3E5DBF70-F1C8-439F-8E96-F246D37F640A}" destId="{E8C31704-3EF3-4433-8348-F9B88217D254}" srcOrd="2" destOrd="0" presId="urn:microsoft.com/office/officeart/2005/8/layout/vList5"/>
    <dgm:cxn modelId="{79A209C2-341B-4A20-B0CA-62662D673C21}" type="presParOf" srcId="{E8C31704-3EF3-4433-8348-F9B88217D254}" destId="{FFEBED1B-F8F3-4CFE-8FE6-C9BF3D512E1E}" srcOrd="0" destOrd="0" presId="urn:microsoft.com/office/officeart/2005/8/layout/vList5"/>
    <dgm:cxn modelId="{95B6DAA5-3CA5-4A87-8D5C-6D0FC7DAFEB4}" type="presParOf" srcId="{E8C31704-3EF3-4433-8348-F9B88217D254}" destId="{157FE6B8-5997-4317-ABB3-EE1B8FEF5A3A}" srcOrd="1" destOrd="0" presId="urn:microsoft.com/office/officeart/2005/8/layout/vList5"/>
    <dgm:cxn modelId="{654BDF8B-14A6-40A3-B7D4-C6C4F5EF4AED}" type="presParOf" srcId="{3E5DBF70-F1C8-439F-8E96-F246D37F640A}" destId="{244CF82E-46CF-40CA-8019-D5D1F5BD1227}" srcOrd="3" destOrd="0" presId="urn:microsoft.com/office/officeart/2005/8/layout/vList5"/>
    <dgm:cxn modelId="{FCE4DC55-16E7-4BAB-8EC3-B8D06C626B04}" type="presParOf" srcId="{3E5DBF70-F1C8-439F-8E96-F246D37F640A}" destId="{BC799E43-407A-4319-8E30-DC2D13CC013B}" srcOrd="4" destOrd="0" presId="urn:microsoft.com/office/officeart/2005/8/layout/vList5"/>
    <dgm:cxn modelId="{4F4ED3E6-7D12-4D5A-9693-E84D6ED887B6}" type="presParOf" srcId="{BC799E43-407A-4319-8E30-DC2D13CC013B}" destId="{94875331-5F81-4B87-956A-04A5186E0418}" srcOrd="0" destOrd="0" presId="urn:microsoft.com/office/officeart/2005/8/layout/vList5"/>
    <dgm:cxn modelId="{60C91139-788B-45C9-BF7B-DCF85115FE5D}" type="presParOf" srcId="{BC799E43-407A-4319-8E30-DC2D13CC013B}" destId="{69538515-9781-4F80-B863-C9B494E0655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8BAE11-A781-47E1-93E8-F4A6A1D14315}">
      <dsp:nvSpPr>
        <dsp:cNvPr id="0" name=""/>
        <dsp:cNvSpPr/>
      </dsp:nvSpPr>
      <dsp:spPr>
        <a:xfrm rot="5400000">
          <a:off x="7631876" y="-2895369"/>
          <a:ext cx="2298946" cy="880060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kern="1200" dirty="0" smtClean="0">
              <a:solidFill>
                <a:schemeClr val="dk1"/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Количество обращений от граждан – </a:t>
          </a:r>
          <a:r>
            <a:rPr lang="ru-RU" sz="2000" b="1" kern="1200" dirty="0" smtClean="0">
              <a:solidFill>
                <a:schemeClr val="accent1">
                  <a:lumMod val="75000"/>
                </a:schemeClr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2650</a:t>
          </a:r>
          <a:endParaRPr lang="ru-RU" sz="2000" b="1" kern="1200" dirty="0">
            <a:solidFill>
              <a:schemeClr val="accent1">
                <a:lumMod val="75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kern="1200" dirty="0" smtClean="0">
              <a:solidFill>
                <a:schemeClr val="dk1"/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Количество звонков от жителей в приемную</a:t>
          </a:r>
          <a:r>
            <a:rPr lang="ru-RU" sz="2000" b="0" kern="1200" baseline="0" dirty="0" smtClean="0">
              <a:solidFill>
                <a:schemeClr val="dk1"/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 – </a:t>
          </a:r>
          <a:r>
            <a:rPr lang="ru-RU" sz="2000" b="1" kern="1200" baseline="0" dirty="0" smtClean="0">
              <a:solidFill>
                <a:schemeClr val="accent1">
                  <a:lumMod val="75000"/>
                </a:schemeClr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486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kern="1200" dirty="0" smtClean="0">
              <a:solidFill>
                <a:schemeClr val="dk1"/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Количество личных онлайн консультаций граждан – </a:t>
          </a:r>
          <a:r>
            <a:rPr lang="ru-RU" sz="2000" b="1" kern="1200" dirty="0" smtClean="0">
              <a:solidFill>
                <a:schemeClr val="accent1">
                  <a:lumMod val="75000"/>
                </a:schemeClr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253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kern="1200" baseline="0" dirty="0" smtClean="0">
              <a:solidFill>
                <a:schemeClr val="dk1"/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Информирование граждан через социальные сети - </a:t>
          </a:r>
          <a:r>
            <a:rPr lang="ru-RU" sz="2000" b="1" kern="1200" baseline="0" dirty="0" smtClean="0">
              <a:solidFill>
                <a:schemeClr val="accent1">
                  <a:lumMod val="75000"/>
                </a:schemeClr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536</a:t>
          </a:r>
          <a:endParaRPr lang="ru-RU" sz="2000" b="1" kern="1200" dirty="0" smtClean="0">
            <a:solidFill>
              <a:schemeClr val="accent1">
                <a:lumMod val="75000"/>
              </a:schemeClr>
            </a:solidFill>
            <a:effectLst/>
            <a:latin typeface="Century Gothic" panose="020B0502020202020204" pitchFamily="34" charset="0"/>
            <a:ea typeface="+mn-ea"/>
            <a:cs typeface="+mn-cs"/>
          </a:endParaRPr>
        </a:p>
      </dsp:txBody>
      <dsp:txXfrm rot="-5400000">
        <a:off x="4381050" y="467682"/>
        <a:ext cx="8688375" cy="2074496"/>
      </dsp:txXfrm>
    </dsp:sp>
    <dsp:sp modelId="{907D686A-3958-4483-938D-67DD002C413A}">
      <dsp:nvSpPr>
        <dsp:cNvPr id="0" name=""/>
        <dsp:cNvSpPr/>
      </dsp:nvSpPr>
      <dsp:spPr>
        <a:xfrm>
          <a:off x="392264" y="4042"/>
          <a:ext cx="4165808" cy="300177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 dirty="0" smtClean="0"/>
            <a:t>Взаимодействие </a:t>
          </a:r>
          <a:r>
            <a:rPr lang="ru-RU" sz="3700" kern="1200" smtClean="0"/>
            <a:t>с жителями</a:t>
          </a:r>
          <a:endParaRPr lang="ru-RU" sz="3700" kern="1200" dirty="0"/>
        </a:p>
      </dsp:txBody>
      <dsp:txXfrm>
        <a:off x="538799" y="150577"/>
        <a:ext cx="3872738" cy="2708704"/>
      </dsp:txXfrm>
    </dsp:sp>
    <dsp:sp modelId="{157FE6B8-5997-4317-ABB3-EE1B8FEF5A3A}">
      <dsp:nvSpPr>
        <dsp:cNvPr id="0" name=""/>
        <dsp:cNvSpPr/>
      </dsp:nvSpPr>
      <dsp:spPr>
        <a:xfrm rot="5400000">
          <a:off x="6690336" y="1064560"/>
          <a:ext cx="4165640" cy="879200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kern="1200" dirty="0" smtClean="0">
              <a:solidFill>
                <a:schemeClr val="dk1"/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Количество внесенных поправок, отражающих специфику Москвы – </a:t>
          </a:r>
          <a:r>
            <a:rPr lang="ru-RU" sz="2000" b="1" kern="1200" dirty="0" smtClean="0">
              <a:solidFill>
                <a:schemeClr val="accent1">
                  <a:lumMod val="75000"/>
                </a:schemeClr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62</a:t>
          </a:r>
          <a:r>
            <a:rPr lang="ru-RU" sz="2000" b="0" kern="1200" dirty="0" smtClean="0">
              <a:solidFill>
                <a:schemeClr val="dk1"/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 поправки (в </a:t>
          </a:r>
          <a:r>
            <a:rPr lang="ru-RU" sz="2000" b="1" kern="1200" dirty="0" smtClean="0">
              <a:solidFill>
                <a:schemeClr val="accent1">
                  <a:lumMod val="75000"/>
                </a:schemeClr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24</a:t>
          </a:r>
          <a:r>
            <a:rPr lang="ru-RU" sz="2000" b="0" kern="1200" dirty="0" smtClean="0">
              <a:solidFill>
                <a:schemeClr val="dk1"/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 проекта федеральных</a:t>
          </a:r>
          <a:r>
            <a:rPr lang="ru-RU" sz="2000" b="0" kern="1200" baseline="0" dirty="0" smtClean="0">
              <a:solidFill>
                <a:schemeClr val="dk1"/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 законов)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kern="1200" baseline="0" dirty="0" smtClean="0">
              <a:solidFill>
                <a:schemeClr val="dk1"/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Количество внесенных проектов федеральных законов – </a:t>
          </a:r>
          <a:r>
            <a:rPr lang="ru-RU" sz="2000" b="1" kern="1200" baseline="0" dirty="0" smtClean="0">
              <a:solidFill>
                <a:schemeClr val="accent1">
                  <a:lumMod val="75000"/>
                </a:schemeClr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2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kern="1200" baseline="0" dirty="0" smtClean="0">
              <a:solidFill>
                <a:schemeClr val="dk1"/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Количество докладов на заседаниях Комитета ГД по государственному строительству и законодательству по проектам федеральных законов – </a:t>
          </a:r>
          <a:r>
            <a:rPr lang="ru-RU" sz="2000" b="1" kern="1200" baseline="0" dirty="0" smtClean="0">
              <a:solidFill>
                <a:schemeClr val="accent1">
                  <a:lumMod val="75000"/>
                </a:schemeClr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41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kern="1200" baseline="0" dirty="0" smtClean="0">
              <a:solidFill>
                <a:schemeClr val="dk1"/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Количество докладов на пленарных заседаниях Государственной Думы – </a:t>
          </a:r>
          <a:r>
            <a:rPr lang="ru-RU" sz="2000" b="1" kern="1200" baseline="0" dirty="0" smtClean="0">
              <a:solidFill>
                <a:schemeClr val="accent1">
                  <a:lumMod val="75000"/>
                </a:schemeClr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40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kern="1200" baseline="0" dirty="0" smtClean="0">
              <a:solidFill>
                <a:schemeClr val="dk1"/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Общее количество выступлений на пленарных заседаниях Государственной Думы – </a:t>
          </a:r>
          <a:r>
            <a:rPr lang="ru-RU" sz="2000" b="1" kern="1200" baseline="0" dirty="0" smtClean="0">
              <a:solidFill>
                <a:schemeClr val="accent1">
                  <a:lumMod val="75000"/>
                </a:schemeClr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42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kern="1200" baseline="0" dirty="0" smtClean="0">
              <a:solidFill>
                <a:schemeClr val="dk1"/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Личный вклад в работу над проектами федеральных законов, организация межведомственных рабочих совещаний – </a:t>
          </a:r>
          <a:r>
            <a:rPr lang="ru-RU" sz="2000" b="1" kern="1200" baseline="0" dirty="0" smtClean="0">
              <a:solidFill>
                <a:schemeClr val="accent1">
                  <a:lumMod val="75000"/>
                </a:schemeClr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64</a:t>
          </a:r>
        </a:p>
      </dsp:txBody>
      <dsp:txXfrm rot="-5400000">
        <a:off x="4377154" y="3581092"/>
        <a:ext cx="8588655" cy="3758940"/>
      </dsp:txXfrm>
    </dsp:sp>
    <dsp:sp modelId="{FFEBED1B-F8F3-4CFE-8FE6-C9BF3D512E1E}">
      <dsp:nvSpPr>
        <dsp:cNvPr id="0" name=""/>
        <dsp:cNvSpPr/>
      </dsp:nvSpPr>
      <dsp:spPr>
        <a:xfrm>
          <a:off x="392264" y="3175386"/>
          <a:ext cx="4161739" cy="457035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 dirty="0" smtClean="0"/>
            <a:t>Обеспечение законодательной деятельности</a:t>
          </a:r>
          <a:endParaRPr lang="ru-RU" sz="3700" kern="1200" dirty="0"/>
        </a:p>
      </dsp:txBody>
      <dsp:txXfrm>
        <a:off x="595423" y="3378545"/>
        <a:ext cx="3755421" cy="4164036"/>
      </dsp:txXfrm>
    </dsp:sp>
    <dsp:sp modelId="{69538515-9781-4F80-B863-C9B494E06558}">
      <dsp:nvSpPr>
        <dsp:cNvPr id="0" name=""/>
        <dsp:cNvSpPr/>
      </dsp:nvSpPr>
      <dsp:spPr>
        <a:xfrm rot="5400000">
          <a:off x="8346100" y="4173377"/>
          <a:ext cx="811488" cy="880060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kern="1200" baseline="0" dirty="0" smtClean="0">
              <a:solidFill>
                <a:schemeClr val="dk1"/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Организация отраслевых региональных рабочих встреч по реализации московских проектов – </a:t>
          </a:r>
          <a:r>
            <a:rPr lang="ru-RU" sz="2000" b="1" kern="1200" baseline="0" dirty="0" smtClean="0">
              <a:solidFill>
                <a:schemeClr val="accent1">
                  <a:lumMod val="75000"/>
                </a:schemeClr>
              </a:solidFill>
              <a:effectLst/>
              <a:latin typeface="Century Gothic" panose="020B0502020202020204" pitchFamily="34" charset="0"/>
              <a:ea typeface="+mn-ea"/>
              <a:cs typeface="+mn-cs"/>
            </a:rPr>
            <a:t>38</a:t>
          </a:r>
          <a:endParaRPr lang="ru-RU" sz="2000" b="1" kern="1200" dirty="0">
            <a:solidFill>
              <a:schemeClr val="accent1">
                <a:lumMod val="75000"/>
              </a:schemeClr>
            </a:solidFill>
          </a:endParaRPr>
        </a:p>
      </dsp:txBody>
      <dsp:txXfrm rot="-5400000">
        <a:off x="4351544" y="8207547"/>
        <a:ext cx="8760986" cy="732260"/>
      </dsp:txXfrm>
    </dsp:sp>
    <dsp:sp modelId="{94875331-5F81-4B87-956A-04A5186E0418}">
      <dsp:nvSpPr>
        <dsp:cNvPr id="0" name=""/>
        <dsp:cNvSpPr/>
      </dsp:nvSpPr>
      <dsp:spPr>
        <a:xfrm>
          <a:off x="392264" y="7915309"/>
          <a:ext cx="4165808" cy="131673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 dirty="0" smtClean="0"/>
            <a:t>Организация встреч</a:t>
          </a:r>
          <a:endParaRPr lang="ru-RU" sz="3700" kern="1200" dirty="0"/>
        </a:p>
      </dsp:txBody>
      <dsp:txXfrm>
        <a:off x="456542" y="7979587"/>
        <a:ext cx="4037252" cy="11881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6"/>
            <a:ext cx="2946058" cy="496167"/>
          </a:xfrm>
          <a:prstGeom prst="rect">
            <a:avLst/>
          </a:prstGeom>
        </p:spPr>
        <p:txBody>
          <a:bodyPr vert="horz" lIns="62907" tIns="31456" rIns="62907" bIns="31456" rtlCol="0"/>
          <a:lstStyle>
            <a:lvl1pPr algn="l">
              <a:defRPr sz="8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531" y="6"/>
            <a:ext cx="2946058" cy="496167"/>
          </a:xfrm>
          <a:prstGeom prst="rect">
            <a:avLst/>
          </a:prstGeom>
        </p:spPr>
        <p:txBody>
          <a:bodyPr vert="horz" lIns="62907" tIns="31456" rIns="62907" bIns="31456" rtlCol="0"/>
          <a:lstStyle>
            <a:lvl1pPr algn="r">
              <a:defRPr sz="800"/>
            </a:lvl1pPr>
          </a:lstStyle>
          <a:p>
            <a:fld id="{3F2C44F8-B969-4A55-98A3-7B1FE52F4500}" type="datetimeFigureOut">
              <a:rPr lang="ru-RU" smtClean="0"/>
              <a:t>10.08.2022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68350" y="744538"/>
            <a:ext cx="526097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62907" tIns="31456" rIns="62907" bIns="3145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46" y="4714690"/>
            <a:ext cx="5438792" cy="4467699"/>
          </a:xfrm>
          <a:prstGeom prst="rect">
            <a:avLst/>
          </a:prstGeom>
        </p:spPr>
        <p:txBody>
          <a:bodyPr vert="horz" lIns="62907" tIns="31456" rIns="62907" bIns="31456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80"/>
            <a:ext cx="2946058" cy="496167"/>
          </a:xfrm>
          <a:prstGeom prst="rect">
            <a:avLst/>
          </a:prstGeom>
        </p:spPr>
        <p:txBody>
          <a:bodyPr vert="horz" lIns="62907" tIns="31456" rIns="62907" bIns="31456" rtlCol="0" anchor="b"/>
          <a:lstStyle>
            <a:lvl1pPr algn="l">
              <a:defRPr sz="8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531" y="9428280"/>
            <a:ext cx="2946058" cy="496167"/>
          </a:xfrm>
          <a:prstGeom prst="rect">
            <a:avLst/>
          </a:prstGeom>
        </p:spPr>
        <p:txBody>
          <a:bodyPr vert="horz" lIns="62907" tIns="31456" rIns="62907" bIns="31456" rtlCol="0" anchor="b"/>
          <a:lstStyle>
            <a:lvl1pPr algn="r">
              <a:defRPr sz="800"/>
            </a:lvl1pPr>
          </a:lstStyle>
          <a:p>
            <a:fld id="{8C9B4A83-E673-4982-B0DF-212BE37335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666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31023">
              <a:defRPr/>
            </a:pPr>
            <a:fld id="{8C9B4A83-E673-4982-B0DF-212BE37335AF}" type="slidenum">
              <a:rPr lang="ru-RU">
                <a:solidFill>
                  <a:prstClr val="black"/>
                </a:solidFill>
                <a:latin typeface="Calibri"/>
              </a:rPr>
              <a:pPr defTabSz="631023">
                <a:defRPr/>
              </a:pPr>
              <a:t>2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741311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31023">
              <a:defRPr/>
            </a:pPr>
            <a:fld id="{8C9B4A83-E673-4982-B0DF-212BE37335AF}" type="slidenum">
              <a:rPr lang="ru-RU">
                <a:solidFill>
                  <a:prstClr val="black"/>
                </a:solidFill>
                <a:latin typeface="Calibri"/>
              </a:rPr>
              <a:pPr defTabSz="631023">
                <a:defRPr/>
              </a:pPr>
              <a:t>12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995150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31023">
              <a:defRPr/>
            </a:pPr>
            <a:fld id="{8C9B4A83-E673-4982-B0DF-212BE37335AF}" type="slidenum">
              <a:rPr lang="ru-RU">
                <a:solidFill>
                  <a:prstClr val="black"/>
                </a:solidFill>
                <a:latin typeface="Calibri"/>
              </a:rPr>
              <a:pPr defTabSz="631023">
                <a:defRPr/>
              </a:pPr>
              <a:t>14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729293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31023">
              <a:defRPr/>
            </a:pPr>
            <a:fld id="{8C9B4A83-E673-4982-B0DF-212BE37335AF}" type="slidenum">
              <a:rPr lang="ru-RU">
                <a:solidFill>
                  <a:prstClr val="black"/>
                </a:solidFill>
                <a:latin typeface="Calibri"/>
              </a:rPr>
              <a:pPr defTabSz="631023">
                <a:defRPr/>
              </a:pPr>
              <a:t>15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229691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31023">
              <a:defRPr/>
            </a:pPr>
            <a:fld id="{8C9B4A83-E673-4982-B0DF-212BE37335AF}" type="slidenum">
              <a:rPr lang="ru-RU">
                <a:solidFill>
                  <a:prstClr val="black"/>
                </a:solidFill>
                <a:latin typeface="Calibri"/>
              </a:rPr>
              <a:pPr defTabSz="631023">
                <a:defRPr/>
              </a:pPr>
              <a:t>16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719290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30139">
              <a:defRPr/>
            </a:pPr>
            <a:fld id="{8C9B4A83-E673-4982-B0DF-212BE37335AF}" type="slidenum">
              <a:rPr lang="ru-RU">
                <a:solidFill>
                  <a:prstClr val="black"/>
                </a:solidFill>
                <a:latin typeface="Calibri"/>
              </a:rPr>
              <a:pPr defTabSz="630139">
                <a:defRPr/>
              </a:pPr>
              <a:t>17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966968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31023">
              <a:defRPr/>
            </a:pPr>
            <a:fld id="{8C9B4A83-E673-4982-B0DF-212BE37335AF}" type="slidenum">
              <a:rPr lang="ru-RU">
                <a:solidFill>
                  <a:prstClr val="black"/>
                </a:solidFill>
                <a:latin typeface="Calibri"/>
              </a:rPr>
              <a:pPr defTabSz="631023">
                <a:defRPr/>
              </a:pPr>
              <a:t>18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837015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31023">
              <a:defRPr/>
            </a:pPr>
            <a:fld id="{8C9B4A83-E673-4982-B0DF-212BE37335AF}" type="slidenum">
              <a:rPr lang="ru-RU">
                <a:solidFill>
                  <a:prstClr val="black"/>
                </a:solidFill>
                <a:latin typeface="Calibri"/>
              </a:rPr>
              <a:pPr defTabSz="631023">
                <a:defRPr/>
              </a:pPr>
              <a:t>19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142358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31023">
              <a:defRPr/>
            </a:pPr>
            <a:fld id="{8C9B4A83-E673-4982-B0DF-212BE37335AF}" type="slidenum">
              <a:rPr lang="ru-RU">
                <a:solidFill>
                  <a:prstClr val="black"/>
                </a:solidFill>
                <a:latin typeface="Calibri"/>
              </a:rPr>
              <a:pPr defTabSz="631023">
                <a:defRPr/>
              </a:pPr>
              <a:t>20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975001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310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9B4A83-E673-4982-B0DF-212BE37335AF}" type="slidenum">
              <a:rPr kumimoji="0" lang="ru-RU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310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ru-RU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46482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310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9B4A83-E673-4982-B0DF-212BE37335AF}" type="slidenum">
              <a:rPr kumimoji="0" lang="ru-RU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310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ru-RU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25958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31023">
              <a:defRPr/>
            </a:pPr>
            <a:fld id="{8C9B4A83-E673-4982-B0DF-212BE37335AF}" type="slidenum">
              <a:rPr lang="ru-RU">
                <a:solidFill>
                  <a:prstClr val="black"/>
                </a:solidFill>
                <a:latin typeface="Calibri"/>
              </a:rPr>
              <a:pPr defTabSz="631023">
                <a:defRPr/>
              </a:pPr>
              <a:t>3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062052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310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9B4A83-E673-4982-B0DF-212BE37335AF}" type="slidenum">
              <a:rPr kumimoji="0" lang="ru-RU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310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ru-RU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22670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31023">
              <a:defRPr/>
            </a:pPr>
            <a:fld id="{8C9B4A83-E673-4982-B0DF-212BE37335AF}" type="slidenum">
              <a:rPr lang="ru-RU">
                <a:solidFill>
                  <a:prstClr val="black"/>
                </a:solidFill>
                <a:latin typeface="Calibri"/>
              </a:rPr>
              <a:pPr defTabSz="631023">
                <a:defRPr/>
              </a:pPr>
              <a:t>25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864158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31023">
              <a:defRPr/>
            </a:pPr>
            <a:fld id="{8C9B4A83-E673-4982-B0DF-212BE37335AF}" type="slidenum">
              <a:rPr lang="ru-RU">
                <a:solidFill>
                  <a:prstClr val="black"/>
                </a:solidFill>
                <a:latin typeface="Calibri"/>
              </a:rPr>
              <a:pPr defTabSz="631023">
                <a:defRPr/>
              </a:pPr>
              <a:t>4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524580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31023">
              <a:defRPr/>
            </a:pPr>
            <a:fld id="{8C9B4A83-E673-4982-B0DF-212BE37335AF}" type="slidenum">
              <a:rPr lang="ru-RU">
                <a:solidFill>
                  <a:prstClr val="black"/>
                </a:solidFill>
                <a:latin typeface="Calibri"/>
              </a:rPr>
              <a:pPr defTabSz="631023">
                <a:defRPr/>
              </a:pPr>
              <a:t>5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192599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31023">
              <a:defRPr/>
            </a:pPr>
            <a:fld id="{8C9B4A83-E673-4982-B0DF-212BE37335AF}" type="slidenum">
              <a:rPr lang="ru-RU">
                <a:solidFill>
                  <a:prstClr val="black"/>
                </a:solidFill>
                <a:latin typeface="Calibri"/>
              </a:rPr>
              <a:pPr defTabSz="631023">
                <a:defRPr/>
              </a:pPr>
              <a:t>6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26172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310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9B4A83-E673-4982-B0DF-212BE37335AF}" type="slidenum">
              <a:rPr kumimoji="0" lang="ru-RU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310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96557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310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9B4A83-E673-4982-B0DF-212BE37335AF}" type="slidenum">
              <a:rPr kumimoji="0" lang="ru-RU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310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48982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310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9B4A83-E673-4982-B0DF-212BE37335AF}" type="slidenum">
              <a:rPr kumimoji="0" lang="ru-RU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310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82545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310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9B4A83-E673-4982-B0DF-212BE37335AF}" type="slidenum">
              <a:rPr kumimoji="0" lang="ru-RU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310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843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755640" y="426240"/>
            <a:ext cx="13606920" cy="17848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755640" y="2501640"/>
            <a:ext cx="13606920" cy="2957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755640" y="5740560"/>
            <a:ext cx="13606920" cy="2957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755640" y="426240"/>
            <a:ext cx="13606920" cy="17848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755640" y="2501640"/>
            <a:ext cx="6639840" cy="2957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7727760" y="2501640"/>
            <a:ext cx="6639840" cy="2957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755640" y="5740560"/>
            <a:ext cx="6639840" cy="2957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8" name="PlaceHolder 5"/>
          <p:cNvSpPr>
            <a:spLocks noGrp="1"/>
          </p:cNvSpPr>
          <p:nvPr>
            <p:ph type="body"/>
          </p:nvPr>
        </p:nvSpPr>
        <p:spPr>
          <a:xfrm>
            <a:off x="7727760" y="5740560"/>
            <a:ext cx="6639840" cy="2957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755640" y="426240"/>
            <a:ext cx="13606920" cy="17848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755640" y="2501640"/>
            <a:ext cx="4381200" cy="2957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356440" y="2501640"/>
            <a:ext cx="4381200" cy="2957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9956880" y="2501640"/>
            <a:ext cx="4381200" cy="2957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755640" y="5740560"/>
            <a:ext cx="4381200" cy="2957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4" name="PlaceHolder 6"/>
          <p:cNvSpPr>
            <a:spLocks noGrp="1"/>
          </p:cNvSpPr>
          <p:nvPr>
            <p:ph type="body"/>
          </p:nvPr>
        </p:nvSpPr>
        <p:spPr>
          <a:xfrm>
            <a:off x="5356440" y="5740560"/>
            <a:ext cx="4381200" cy="2957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5" name="PlaceHolder 7"/>
          <p:cNvSpPr>
            <a:spLocks noGrp="1"/>
          </p:cNvSpPr>
          <p:nvPr>
            <p:ph type="body"/>
          </p:nvPr>
        </p:nvSpPr>
        <p:spPr>
          <a:xfrm>
            <a:off x="9956880" y="5740560"/>
            <a:ext cx="4381200" cy="2957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1" y="1749795"/>
            <a:ext cx="12851448" cy="3722335"/>
          </a:xfrm>
        </p:spPr>
        <p:txBody>
          <a:bodyPr anchor="b"/>
          <a:lstStyle>
            <a:lvl1pPr algn="ctr">
              <a:defRPr sz="935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5615678"/>
            <a:ext cx="11339513" cy="2581379"/>
          </a:xfrm>
        </p:spPr>
        <p:txBody>
          <a:bodyPr/>
          <a:lstStyle>
            <a:lvl1pPr marL="0" indent="0" algn="ctr">
              <a:buNone/>
              <a:defRPr sz="3742"/>
            </a:lvl1pPr>
            <a:lvl2pPr marL="712793" indent="0" algn="ctr">
              <a:buNone/>
              <a:defRPr sz="3118"/>
            </a:lvl2pPr>
            <a:lvl3pPr marL="1425586" indent="0" algn="ctr">
              <a:buNone/>
              <a:defRPr sz="2806"/>
            </a:lvl3pPr>
            <a:lvl4pPr marL="2138379" indent="0" algn="ctr">
              <a:buNone/>
              <a:defRPr sz="2494"/>
            </a:lvl4pPr>
            <a:lvl5pPr marL="2851172" indent="0" algn="ctr">
              <a:buNone/>
              <a:defRPr sz="2494"/>
            </a:lvl5pPr>
            <a:lvl6pPr marL="3563965" indent="0" algn="ctr">
              <a:buNone/>
              <a:defRPr sz="2494"/>
            </a:lvl6pPr>
            <a:lvl7pPr marL="4276759" indent="0" algn="ctr">
              <a:buNone/>
              <a:defRPr sz="2494"/>
            </a:lvl7pPr>
            <a:lvl8pPr marL="4989552" indent="0" algn="ctr">
              <a:buNone/>
              <a:defRPr sz="2494"/>
            </a:lvl8pPr>
            <a:lvl9pPr marL="5702345" indent="0" algn="ctr">
              <a:buNone/>
              <a:defRPr sz="249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09138"/>
            <a:fld id="{7360D457-1A3A-4D23-A740-0B48EA10D35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09138"/>
              <a:t>10.08.2022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0913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09138"/>
            <a:fld id="{606FB6B6-48B0-4247-9EEE-812072BAF3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0913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1206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09138"/>
            <a:fld id="{8AF606CA-BA99-44E5-A919-3FC16121A2C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09138"/>
              <a:t>10.08.2022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0913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09138"/>
            <a:fld id="{606FB6B6-48B0-4247-9EEE-812072BAF3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0913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7135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1" y="2665531"/>
            <a:ext cx="13040439" cy="4447497"/>
          </a:xfrm>
        </p:spPr>
        <p:txBody>
          <a:bodyPr anchor="b"/>
          <a:lstStyle>
            <a:lvl1pPr>
              <a:defRPr sz="935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1" y="7155102"/>
            <a:ext cx="13040439" cy="2338834"/>
          </a:xfrm>
        </p:spPr>
        <p:txBody>
          <a:bodyPr/>
          <a:lstStyle>
            <a:lvl1pPr marL="0" indent="0">
              <a:buNone/>
              <a:defRPr sz="3742">
                <a:solidFill>
                  <a:schemeClr val="tx1"/>
                </a:solidFill>
              </a:defRPr>
            </a:lvl1pPr>
            <a:lvl2pPr marL="712793" indent="0">
              <a:buNone/>
              <a:defRPr sz="3118">
                <a:solidFill>
                  <a:schemeClr val="tx1">
                    <a:tint val="75000"/>
                  </a:schemeClr>
                </a:solidFill>
              </a:defRPr>
            </a:lvl2pPr>
            <a:lvl3pPr marL="1425586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3pPr>
            <a:lvl4pPr marL="213837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4pPr>
            <a:lvl5pPr marL="2851172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5pPr>
            <a:lvl6pPr marL="3563965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6pPr>
            <a:lvl7pPr marL="427675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7pPr>
            <a:lvl8pPr marL="4989552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8pPr>
            <a:lvl9pPr marL="5702345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09138"/>
            <a:fld id="{E1E1F3A4-C10D-4F66-AC82-FA96E82224C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09138"/>
              <a:t>10.08.2022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0913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09138"/>
            <a:fld id="{606FB6B6-48B0-4247-9EEE-812072BAF3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0913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879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5" y="2846201"/>
            <a:ext cx="6425724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2846201"/>
            <a:ext cx="6425724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09138"/>
            <a:fld id="{E1EC65A0-810B-435A-A889-B2C7F80605A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09138"/>
              <a:t>10.08.2022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0913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09138"/>
            <a:fld id="{606FB6B6-48B0-4247-9EEE-812072BAF3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0913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2238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4" y="569242"/>
            <a:ext cx="13040439" cy="206658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6" y="2620980"/>
            <a:ext cx="63961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93" indent="0">
              <a:buNone/>
              <a:defRPr sz="3118" b="1"/>
            </a:lvl2pPr>
            <a:lvl3pPr marL="1425586" indent="0">
              <a:buNone/>
              <a:defRPr sz="2806" b="1"/>
            </a:lvl3pPr>
            <a:lvl4pPr marL="2138379" indent="0">
              <a:buNone/>
              <a:defRPr sz="2494" b="1"/>
            </a:lvl4pPr>
            <a:lvl5pPr marL="2851172" indent="0">
              <a:buNone/>
              <a:defRPr sz="2494" b="1"/>
            </a:lvl5pPr>
            <a:lvl6pPr marL="3563965" indent="0">
              <a:buNone/>
              <a:defRPr sz="2494" b="1"/>
            </a:lvl6pPr>
            <a:lvl7pPr marL="4276759" indent="0">
              <a:buNone/>
              <a:defRPr sz="2494" b="1"/>
            </a:lvl7pPr>
            <a:lvl8pPr marL="4989552" indent="0">
              <a:buNone/>
              <a:defRPr sz="2494" b="1"/>
            </a:lvl8pPr>
            <a:lvl9pPr marL="5702345" indent="0">
              <a:buNone/>
              <a:defRPr sz="249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6" y="3905482"/>
            <a:ext cx="6396193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2" y="2620980"/>
            <a:ext cx="64276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93" indent="0">
              <a:buNone/>
              <a:defRPr sz="3118" b="1"/>
            </a:lvl2pPr>
            <a:lvl3pPr marL="1425586" indent="0">
              <a:buNone/>
              <a:defRPr sz="2806" b="1"/>
            </a:lvl3pPr>
            <a:lvl4pPr marL="2138379" indent="0">
              <a:buNone/>
              <a:defRPr sz="2494" b="1"/>
            </a:lvl4pPr>
            <a:lvl5pPr marL="2851172" indent="0">
              <a:buNone/>
              <a:defRPr sz="2494" b="1"/>
            </a:lvl5pPr>
            <a:lvl6pPr marL="3563965" indent="0">
              <a:buNone/>
              <a:defRPr sz="2494" b="1"/>
            </a:lvl6pPr>
            <a:lvl7pPr marL="4276759" indent="0">
              <a:buNone/>
              <a:defRPr sz="2494" b="1"/>
            </a:lvl7pPr>
            <a:lvl8pPr marL="4989552" indent="0">
              <a:buNone/>
              <a:defRPr sz="2494" b="1"/>
            </a:lvl8pPr>
            <a:lvl9pPr marL="5702345" indent="0">
              <a:buNone/>
              <a:defRPr sz="249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2" y="3905482"/>
            <a:ext cx="6427693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09138"/>
            <a:fld id="{2369044F-2190-4734-9A0A-AD6CD411DF9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09138"/>
              <a:t>10.08.2022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0913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09138"/>
            <a:fld id="{606FB6B6-48B0-4247-9EEE-812072BAF3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0913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48210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09138"/>
            <a:fld id="{CEBD04B0-6A96-4740-92F8-A083244C477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09138"/>
              <a:t>10.08.2022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0913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09138"/>
            <a:fld id="{606FB6B6-48B0-4247-9EEE-812072BAF3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0913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1562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09138"/>
            <a:fld id="{C6AABC22-A8B3-423B-AAF4-05B2E122F3D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09138"/>
              <a:t>10.08.2022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0913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09138"/>
            <a:fld id="{606FB6B6-48B0-4247-9EEE-812072BAF3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0913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907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755640" y="426240"/>
            <a:ext cx="13606920" cy="17848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755640" y="2501640"/>
            <a:ext cx="13606920" cy="6200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6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1539426"/>
            <a:ext cx="7654171" cy="7598117"/>
          </a:xfrm>
        </p:spPr>
        <p:txBody>
          <a:bodyPr/>
          <a:lstStyle>
            <a:lvl1pPr>
              <a:defRPr sz="4989"/>
            </a:lvl1pPr>
            <a:lvl2pPr>
              <a:defRPr sz="4365"/>
            </a:lvl2pPr>
            <a:lvl3pPr>
              <a:defRPr sz="3742"/>
            </a:lvl3pPr>
            <a:lvl4pPr>
              <a:defRPr sz="3118"/>
            </a:lvl4pPr>
            <a:lvl5pPr>
              <a:defRPr sz="3118"/>
            </a:lvl5pPr>
            <a:lvl6pPr>
              <a:defRPr sz="3118"/>
            </a:lvl6pPr>
            <a:lvl7pPr>
              <a:defRPr sz="3118"/>
            </a:lvl7pPr>
            <a:lvl8pPr>
              <a:defRPr sz="3118"/>
            </a:lvl8pPr>
            <a:lvl9pPr>
              <a:defRPr sz="311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6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93" indent="0">
              <a:buNone/>
              <a:defRPr sz="2183"/>
            </a:lvl2pPr>
            <a:lvl3pPr marL="1425586" indent="0">
              <a:buNone/>
              <a:defRPr sz="1871"/>
            </a:lvl3pPr>
            <a:lvl4pPr marL="2138379" indent="0">
              <a:buNone/>
              <a:defRPr sz="1559"/>
            </a:lvl4pPr>
            <a:lvl5pPr marL="2851172" indent="0">
              <a:buNone/>
              <a:defRPr sz="1559"/>
            </a:lvl5pPr>
            <a:lvl6pPr marL="3563965" indent="0">
              <a:buNone/>
              <a:defRPr sz="1559"/>
            </a:lvl6pPr>
            <a:lvl7pPr marL="4276759" indent="0">
              <a:buNone/>
              <a:defRPr sz="1559"/>
            </a:lvl7pPr>
            <a:lvl8pPr marL="4989552" indent="0">
              <a:buNone/>
              <a:defRPr sz="1559"/>
            </a:lvl8pPr>
            <a:lvl9pPr marL="5702345" indent="0">
              <a:buNone/>
              <a:defRPr sz="155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09138"/>
            <a:fld id="{FCFD6ADB-A4BC-4ACB-9127-F597F499B01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09138"/>
              <a:t>10.08.2022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0913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09138"/>
            <a:fld id="{606FB6B6-48B0-4247-9EEE-812072BAF3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0913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9209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6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1539426"/>
            <a:ext cx="7654171" cy="7598117"/>
          </a:xfrm>
        </p:spPr>
        <p:txBody>
          <a:bodyPr anchor="t"/>
          <a:lstStyle>
            <a:lvl1pPr marL="0" indent="0">
              <a:buNone/>
              <a:defRPr sz="4989"/>
            </a:lvl1pPr>
            <a:lvl2pPr marL="712793" indent="0">
              <a:buNone/>
              <a:defRPr sz="4365"/>
            </a:lvl2pPr>
            <a:lvl3pPr marL="1425586" indent="0">
              <a:buNone/>
              <a:defRPr sz="3742"/>
            </a:lvl3pPr>
            <a:lvl4pPr marL="2138379" indent="0">
              <a:buNone/>
              <a:defRPr sz="3118"/>
            </a:lvl4pPr>
            <a:lvl5pPr marL="2851172" indent="0">
              <a:buNone/>
              <a:defRPr sz="3118"/>
            </a:lvl5pPr>
            <a:lvl6pPr marL="3563965" indent="0">
              <a:buNone/>
              <a:defRPr sz="3118"/>
            </a:lvl6pPr>
            <a:lvl7pPr marL="4276759" indent="0">
              <a:buNone/>
              <a:defRPr sz="3118"/>
            </a:lvl7pPr>
            <a:lvl8pPr marL="4989552" indent="0">
              <a:buNone/>
              <a:defRPr sz="3118"/>
            </a:lvl8pPr>
            <a:lvl9pPr marL="5702345" indent="0">
              <a:buNone/>
              <a:defRPr sz="3118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6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93" indent="0">
              <a:buNone/>
              <a:defRPr sz="2183"/>
            </a:lvl2pPr>
            <a:lvl3pPr marL="1425586" indent="0">
              <a:buNone/>
              <a:defRPr sz="1871"/>
            </a:lvl3pPr>
            <a:lvl4pPr marL="2138379" indent="0">
              <a:buNone/>
              <a:defRPr sz="1559"/>
            </a:lvl4pPr>
            <a:lvl5pPr marL="2851172" indent="0">
              <a:buNone/>
              <a:defRPr sz="1559"/>
            </a:lvl5pPr>
            <a:lvl6pPr marL="3563965" indent="0">
              <a:buNone/>
              <a:defRPr sz="1559"/>
            </a:lvl6pPr>
            <a:lvl7pPr marL="4276759" indent="0">
              <a:buNone/>
              <a:defRPr sz="1559"/>
            </a:lvl7pPr>
            <a:lvl8pPr marL="4989552" indent="0">
              <a:buNone/>
              <a:defRPr sz="1559"/>
            </a:lvl8pPr>
            <a:lvl9pPr marL="5702345" indent="0">
              <a:buNone/>
              <a:defRPr sz="155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09138"/>
            <a:fld id="{13BE7F7C-D0DE-4F2E-87B6-D6B11FD5523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09138"/>
              <a:t>10.08.2022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0913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09138"/>
            <a:fld id="{606FB6B6-48B0-4247-9EEE-812072BAF3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0913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673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09138"/>
            <a:fld id="{98809023-9B5A-4328-A6B0-D2173862993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09138"/>
              <a:t>10.08.2022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0913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09138"/>
            <a:fld id="{606FB6B6-48B0-4247-9EEE-812072BAF3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0913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2637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7" y="569241"/>
            <a:ext cx="3260110" cy="906081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7" y="569241"/>
            <a:ext cx="9591338" cy="9060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09138"/>
            <a:fld id="{AF1D034F-A692-48C5-BDE8-635CCC18C59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09138"/>
              <a:t>10.08.2022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0913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09138"/>
            <a:fld id="{606FB6B6-48B0-4247-9EEE-812072BAF3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0913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403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755640" y="426240"/>
            <a:ext cx="13606920" cy="17848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755640" y="2501640"/>
            <a:ext cx="13606920" cy="6200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755640" y="426240"/>
            <a:ext cx="13606920" cy="17848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755640" y="2501640"/>
            <a:ext cx="6639840" cy="6200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7727760" y="2501640"/>
            <a:ext cx="6639840" cy="6200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755640" y="426240"/>
            <a:ext cx="13606920" cy="17848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subTitle"/>
          </p:nvPr>
        </p:nvSpPr>
        <p:spPr>
          <a:xfrm>
            <a:off x="755640" y="426240"/>
            <a:ext cx="13606920" cy="8274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755640" y="426240"/>
            <a:ext cx="13606920" cy="17848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755640" y="2501640"/>
            <a:ext cx="6639840" cy="2957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7727760" y="2501640"/>
            <a:ext cx="6639840" cy="6200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755640" y="5740560"/>
            <a:ext cx="6639840" cy="2957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755640" y="426240"/>
            <a:ext cx="13606920" cy="17848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755640" y="2501640"/>
            <a:ext cx="6639840" cy="6200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7727760" y="2501640"/>
            <a:ext cx="6639840" cy="2957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7727760" y="5740560"/>
            <a:ext cx="6639840" cy="2957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755640" y="426240"/>
            <a:ext cx="13606920" cy="17848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755640" y="2501640"/>
            <a:ext cx="6639840" cy="2957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7727760" y="2501640"/>
            <a:ext cx="6639840" cy="2957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755640" y="5740560"/>
            <a:ext cx="13606920" cy="2957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569242"/>
            <a:ext cx="13040439" cy="20665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846201"/>
            <a:ext cx="13040439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09138"/>
            <a:fld id="{99C16447-0C0C-4ECD-9A31-4CDF3F75B0B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09138"/>
              <a:t>10.08.2022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0913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09138"/>
            <a:fld id="{606FB6B6-48B0-4247-9EEE-812072BAF3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0913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084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hdr="0" ftr="0" dt="0"/>
  <p:txStyles>
    <p:titleStyle>
      <a:lvl1pPr algn="l" defTabSz="1425586" rtl="0" eaLnBrk="1" latinLnBrk="0" hangingPunct="1">
        <a:lnSpc>
          <a:spcPct val="90000"/>
        </a:lnSpc>
        <a:spcBef>
          <a:spcPct val="0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97" indent="-356397" algn="l" defTabSz="1425586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90" indent="-356397" algn="l" defTabSz="1425586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83" indent="-356397" algn="l" defTabSz="1425586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776" indent="-356397" algn="l" defTabSz="1425586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569" indent="-356397" algn="l" defTabSz="1425586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362" indent="-356397" algn="l" defTabSz="1425586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155" indent="-356397" algn="l" defTabSz="1425586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948" indent="-356397" algn="l" defTabSz="1425586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741" indent="-356397" algn="l" defTabSz="1425586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86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93" algn="l" defTabSz="1425586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86" algn="l" defTabSz="1425586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79" algn="l" defTabSz="1425586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172" algn="l" defTabSz="1425586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965" algn="l" defTabSz="1425586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759" algn="l" defTabSz="1425586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552" algn="l" defTabSz="1425586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345" algn="l" defTabSz="1425586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1.png"/><Relationship Id="rId7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.pn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1.png"/><Relationship Id="rId7" Type="http://schemas.openxmlformats.org/officeDocument/2006/relationships/image" Target="../media/image2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3" Type="http://schemas.openxmlformats.org/officeDocument/2006/relationships/image" Target="../media/image22.jpg"/><Relationship Id="rId7" Type="http://schemas.openxmlformats.org/officeDocument/2006/relationships/image" Target="../media/image2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3" Type="http://schemas.openxmlformats.org/officeDocument/2006/relationships/image" Target="../media/image1.png"/><Relationship Id="rId7" Type="http://schemas.openxmlformats.org/officeDocument/2006/relationships/image" Target="../media/image28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10" Type="http://schemas.openxmlformats.org/officeDocument/2006/relationships/image" Target="../media/image31.jpg"/><Relationship Id="rId4" Type="http://schemas.openxmlformats.org/officeDocument/2006/relationships/image" Target="../media/image2.png"/><Relationship Id="rId9" Type="http://schemas.openxmlformats.org/officeDocument/2006/relationships/image" Target="../media/image30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1.png"/><Relationship Id="rId7" Type="http://schemas.openxmlformats.org/officeDocument/2006/relationships/image" Target="../media/image34.jpeg"/><Relationship Id="rId12" Type="http://schemas.openxmlformats.org/officeDocument/2006/relationships/image" Target="../media/image3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11" Type="http://schemas.openxmlformats.org/officeDocument/2006/relationships/image" Target="../media/image38.jpeg"/><Relationship Id="rId5" Type="http://schemas.openxmlformats.org/officeDocument/2006/relationships/image" Target="../media/image32.jpeg"/><Relationship Id="rId10" Type="http://schemas.openxmlformats.org/officeDocument/2006/relationships/image" Target="../media/image37.jpeg"/><Relationship Id="rId4" Type="http://schemas.openxmlformats.org/officeDocument/2006/relationships/image" Target="../media/image2.png"/><Relationship Id="rId9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fif"/><Relationship Id="rId3" Type="http://schemas.openxmlformats.org/officeDocument/2006/relationships/image" Target="../media/image1.png"/><Relationship Id="rId7" Type="http://schemas.openxmlformats.org/officeDocument/2006/relationships/image" Target="../media/image42.jf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jfif"/><Relationship Id="rId5" Type="http://schemas.openxmlformats.org/officeDocument/2006/relationships/image" Target="../media/image40.jfif"/><Relationship Id="rId10" Type="http://schemas.openxmlformats.org/officeDocument/2006/relationships/image" Target="../media/image45.jfif"/><Relationship Id="rId4" Type="http://schemas.openxmlformats.org/officeDocument/2006/relationships/image" Target="../media/image2.png"/><Relationship Id="rId9" Type="http://schemas.openxmlformats.org/officeDocument/2006/relationships/image" Target="../media/image44.jf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jpeg"/><Relationship Id="rId5" Type="http://schemas.openxmlformats.org/officeDocument/2006/relationships/image" Target="../media/image46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9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0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4.jpg"/><Relationship Id="rId5" Type="http://schemas.openxmlformats.org/officeDocument/2006/relationships/image" Target="../media/image53.jp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jpeg"/><Relationship Id="rId5" Type="http://schemas.openxmlformats.org/officeDocument/2006/relationships/image" Target="../media/image58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2.pn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738419" y="2739112"/>
            <a:ext cx="10079566" cy="4809552"/>
          </a:xfrm>
          <a:prstGeom prst="roundRect">
            <a:avLst/>
          </a:pr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</p:sp>
      <p:sp>
        <p:nvSpPr>
          <p:cNvPr id="2" name="Прямоугольник 1"/>
          <p:cNvSpPr/>
          <p:nvPr/>
        </p:nvSpPr>
        <p:spPr>
          <a:xfrm>
            <a:off x="2738419" y="3290064"/>
            <a:ext cx="1007956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ru-RU" sz="4800" b="1" dirty="0" smtClean="0">
                <a:latin typeface="Century Gothic" panose="020B0502020202020204" pitchFamily="34" charset="0"/>
              </a:rPr>
              <a:t>Ежегодный </a:t>
            </a:r>
            <a:r>
              <a:rPr lang="ru-RU" sz="4800" b="1" dirty="0">
                <a:latin typeface="Century Gothic" panose="020B0502020202020204" pitchFamily="34" charset="0"/>
              </a:rPr>
              <a:t>отчет о выполнении избирательной </a:t>
            </a:r>
            <a:r>
              <a:rPr lang="ru-RU" sz="4800" b="1" dirty="0" smtClean="0">
                <a:latin typeface="Century Gothic" panose="020B0502020202020204" pitchFamily="34" charset="0"/>
              </a:rPr>
              <a:t>программы</a:t>
            </a:r>
          </a:p>
          <a:p>
            <a:pPr lvl="0" algn="ctr">
              <a:lnSpc>
                <a:spcPct val="100000"/>
              </a:lnSpc>
            </a:pPr>
            <a:r>
              <a:rPr lang="ru-RU" sz="4800" b="1" dirty="0">
                <a:latin typeface="Century Gothic" panose="020B0502020202020204" pitchFamily="34" charset="0"/>
              </a:rPr>
              <a:t>п</a:t>
            </a:r>
            <a:r>
              <a:rPr lang="ru-RU" sz="4800" b="1" dirty="0" smtClean="0">
                <a:latin typeface="Century Gothic" panose="020B0502020202020204" pitchFamily="34" charset="0"/>
              </a:rPr>
              <a:t>о Северо-Западному административному округу города Москвы</a:t>
            </a:r>
            <a:endParaRPr lang="ru-RU" sz="4800" b="1" dirty="0">
              <a:latin typeface="Century Gothic" panose="020B0502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00800" y="9038775"/>
            <a:ext cx="89317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Белых </a:t>
            </a:r>
            <a:r>
              <a:rPr lang="ru-RU" sz="2800" b="1" dirty="0" smtClean="0"/>
              <a:t>Ирина </a:t>
            </a:r>
            <a:r>
              <a:rPr lang="ru-RU" sz="2800" b="1" dirty="0"/>
              <a:t>Викторовна </a:t>
            </a:r>
            <a:r>
              <a:rPr lang="ru-RU" sz="2800" b="1" dirty="0" smtClean="0"/>
              <a:t>-  </a:t>
            </a:r>
            <a:r>
              <a:rPr lang="ru-RU" sz="2800" b="1" dirty="0"/>
              <a:t>заместитель председателя Комитета Государственной Думы РФ по государственному строительству и законодательству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269021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id="{1FF8D609-B044-694A-9DAD-3BEB116146C3}"/>
              </a:ext>
            </a:extLst>
          </p:cNvPr>
          <p:cNvSpPr/>
          <p:nvPr/>
        </p:nvSpPr>
        <p:spPr>
          <a:xfrm>
            <a:off x="626807" y="1807248"/>
            <a:ext cx="7749750" cy="461989"/>
          </a:xfrm>
          <a:prstGeom prst="roundRect">
            <a:avLst>
              <a:gd name="adj" fmla="val 161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1999" r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СЗАО, район Куркино</a:t>
            </a: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, </a:t>
            </a:r>
            <a:r>
              <a:rPr kumimoji="0" lang="ru-RU" sz="17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Новокуркинском</a:t>
            </a: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шоссе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329" name="Прямоугольник 328"/>
          <p:cNvSpPr/>
          <p:nvPr/>
        </p:nvSpPr>
        <p:spPr>
          <a:xfrm>
            <a:off x="2042268" y="44772"/>
            <a:ext cx="12737134" cy="1059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Расширить бесплатное парковочное пространство у дома 23/15 на </a:t>
            </a:r>
            <a:r>
              <a:rPr kumimoji="0" lang="ru-RU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Новокуркинском</a:t>
            </a:r>
            <a:r>
              <a:rPr kumimoji="0" lang="ru-RU" sz="3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шоссе</a:t>
            </a:r>
          </a:p>
        </p:txBody>
      </p:sp>
      <p:pic>
        <p:nvPicPr>
          <p:cNvPr id="134" name="Рисунок 133">
            <a:extLst>
              <a:ext uri="{FF2B5EF4-FFF2-40B4-BE49-F238E27FC236}">
                <a16:creationId xmlns:a16="http://schemas.microsoft.com/office/drawing/2014/main" id="{1473D1F6-944B-3247-81CD-AE086DD42E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18" y="125473"/>
            <a:ext cx="673059" cy="800171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9602260"/>
              </p:ext>
            </p:extLst>
          </p:nvPr>
        </p:nvGraphicFramePr>
        <p:xfrm>
          <a:off x="626807" y="2207997"/>
          <a:ext cx="7749750" cy="12812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49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81249">
                <a:tc>
                  <a:txBody>
                    <a:bodyPr/>
                    <a:lstStyle/>
                    <a:p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 2021 году силами подрядной организации выполнены работы по устройству парковочного пространства </a:t>
                      </a:r>
                    </a:p>
                    <a:p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(6 парковочных мест со стороны ул. Юровская)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1213800"/>
                  </a:ext>
                </a:extLst>
              </a:tr>
            </a:tbl>
          </a:graphicData>
        </a:graphic>
      </p:graphicFrame>
      <p:pic>
        <p:nvPicPr>
          <p:cNvPr id="27" name="Picture 2" descr="https://mos-moto.ru/wp-content/uploads/2018/11/SZAO_district_of_Moscow_coa.png">
            <a:extLst>
              <a:ext uri="{FF2B5EF4-FFF2-40B4-BE49-F238E27FC236}">
                <a16:creationId xmlns:a16="http://schemas.microsoft.com/office/drawing/2014/main" id="{3CD79DD7-49FB-4078-BA22-C5467D090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936" y="163413"/>
            <a:ext cx="737329" cy="68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рямоугольный треугольник 28"/>
          <p:cNvSpPr/>
          <p:nvPr/>
        </p:nvSpPr>
        <p:spPr>
          <a:xfrm rot="16200000">
            <a:off x="13983884" y="9596695"/>
            <a:ext cx="843356" cy="1248488"/>
          </a:xfrm>
          <a:prstGeom prst="rtTriangl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10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65" b="19849"/>
          <a:stretch/>
        </p:blipFill>
        <p:spPr>
          <a:xfrm>
            <a:off x="8578397" y="1744081"/>
            <a:ext cx="6296932" cy="33147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04"/>
          <a:stretch/>
        </p:blipFill>
        <p:spPr>
          <a:xfrm>
            <a:off x="626807" y="4286250"/>
            <a:ext cx="7784028" cy="495989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451"/>
          <a:stretch/>
        </p:blipFill>
        <p:spPr>
          <a:xfrm>
            <a:off x="8548900" y="5316362"/>
            <a:ext cx="6368567" cy="3895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713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id="{1FF8D609-B044-694A-9DAD-3BEB116146C3}"/>
              </a:ext>
            </a:extLst>
          </p:cNvPr>
          <p:cNvSpPr/>
          <p:nvPr/>
        </p:nvSpPr>
        <p:spPr>
          <a:xfrm>
            <a:off x="307319" y="1535109"/>
            <a:ext cx="7793652" cy="384420"/>
          </a:xfrm>
          <a:prstGeom prst="roundRect">
            <a:avLst>
              <a:gd name="adj" fmla="val 161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1999" r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СЗАО, район </a:t>
            </a:r>
            <a:r>
              <a:rPr kumimoji="0" lang="ru-RU" sz="17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Куркино</a:t>
            </a:r>
            <a:endParaRPr kumimoji="0" lang="ru-RU" sz="17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329" name="Прямоугольник 328"/>
          <p:cNvSpPr/>
          <p:nvPr/>
        </p:nvSpPr>
        <p:spPr>
          <a:xfrm>
            <a:off x="2138195" y="8509"/>
            <a:ext cx="12737134" cy="12487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Установить </a:t>
            </a:r>
            <a:r>
              <a:rPr kumimoji="0" lang="ru-RU" sz="3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искусственные </a:t>
            </a:r>
            <a:r>
              <a:rPr kumimoji="0" lang="ru-RU" sz="3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дорожные неровности во дворах и на всех социальных объектах</a:t>
            </a:r>
          </a:p>
        </p:txBody>
      </p:sp>
      <p:pic>
        <p:nvPicPr>
          <p:cNvPr id="134" name="Рисунок 133">
            <a:extLst>
              <a:ext uri="{FF2B5EF4-FFF2-40B4-BE49-F238E27FC236}">
                <a16:creationId xmlns:a16="http://schemas.microsoft.com/office/drawing/2014/main" id="{1473D1F6-944B-3247-81CD-AE086DD42E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18" y="125473"/>
            <a:ext cx="673059" cy="800171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2624962"/>
              </p:ext>
            </p:extLst>
          </p:nvPr>
        </p:nvGraphicFramePr>
        <p:xfrm>
          <a:off x="307318" y="1919527"/>
          <a:ext cx="7793652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936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9989">
                <a:tc>
                  <a:txBody>
                    <a:bodyPr/>
                    <a:lstStyle/>
                    <a:p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 2021 году выполнены мероприятия по устройству искусственных дорожных неровностей на следующих дворовых территориях:  </a:t>
                      </a:r>
                    </a:p>
                    <a:p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ул. </a:t>
                      </a:r>
                      <a:r>
                        <a:rPr lang="ru-RU" sz="1800" b="0" kern="1200" dirty="0" err="1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Родионовская</a:t>
                      </a: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д. 18, корп. 1 - 3 шт.; </a:t>
                      </a:r>
                    </a:p>
                    <a:p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ул. Воротынская, д. 2 - 2 шт.; </a:t>
                      </a:r>
                    </a:p>
                    <a:p>
                      <a:r>
                        <a:rPr lang="ru-RU" sz="1800" b="0" kern="1200" dirty="0" err="1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Новокуркинское</a:t>
                      </a: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шоссе, д. 51 - 3 шт.; </a:t>
                      </a:r>
                    </a:p>
                    <a:p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ул. </a:t>
                      </a:r>
                      <a:r>
                        <a:rPr lang="ru-RU" sz="1800" b="0" kern="1200" dirty="0" err="1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Соколово</a:t>
                      </a: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-Мещерская, д. 25, корп. 1 - 1 шт.</a:t>
                      </a:r>
                    </a:p>
                    <a:p>
                      <a:endParaRPr lang="ru-RU" sz="1800" b="0" kern="1200" dirty="0" smtClean="0">
                        <a:solidFill>
                          <a:schemeClr val="dk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Также</a:t>
                      </a:r>
                      <a:r>
                        <a:rPr lang="ru-RU" sz="1800" b="0" kern="1200" baseline="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за период с 2021 по июль 2022 года проведены работы по устройству 22 дорожных неровностей на социальных объектах, расположенных в районе.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1213800"/>
                  </a:ext>
                </a:extLst>
              </a:tr>
            </a:tbl>
          </a:graphicData>
        </a:graphic>
      </p:graphicFrame>
      <p:pic>
        <p:nvPicPr>
          <p:cNvPr id="27" name="Picture 2" descr="https://mos-moto.ru/wp-content/uploads/2018/11/SZAO_district_of_Moscow_coa.png">
            <a:extLst>
              <a:ext uri="{FF2B5EF4-FFF2-40B4-BE49-F238E27FC236}">
                <a16:creationId xmlns:a16="http://schemas.microsoft.com/office/drawing/2014/main" id="{3CD79DD7-49FB-4078-BA22-C5467D090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936" y="163413"/>
            <a:ext cx="737329" cy="68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рямоугольный треугольник 28"/>
          <p:cNvSpPr/>
          <p:nvPr/>
        </p:nvSpPr>
        <p:spPr>
          <a:xfrm rot="16200000">
            <a:off x="14024703" y="9637515"/>
            <a:ext cx="843356" cy="1166847"/>
          </a:xfrm>
          <a:prstGeom prst="rtTriangl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11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18" y="5127701"/>
            <a:ext cx="3801346" cy="50684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625" y="5127701"/>
            <a:ext cx="3801345" cy="506846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762" y="1325516"/>
            <a:ext cx="5819989" cy="436499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761" y="5855946"/>
            <a:ext cx="5819989" cy="4364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194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Прямоугольник 328"/>
          <p:cNvSpPr/>
          <p:nvPr/>
        </p:nvSpPr>
        <p:spPr>
          <a:xfrm>
            <a:off x="2072879" y="24837"/>
            <a:ext cx="12981155" cy="13467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ru-RU" sz="3100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Информация об итогах реализации согласованных мероприятий в районе Северное-Тушино</a:t>
            </a:r>
            <a:endParaRPr lang="ru-RU" sz="31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34" name="Рисунок 133">
            <a:extLst>
              <a:ext uri="{FF2B5EF4-FFF2-40B4-BE49-F238E27FC236}">
                <a16:creationId xmlns:a16="http://schemas.microsoft.com/office/drawing/2014/main" id="{1473D1F6-944B-3247-81CD-AE086DD42E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18" y="125473"/>
            <a:ext cx="673059" cy="800171"/>
          </a:xfrm>
          <a:prstGeom prst="rect">
            <a:avLst/>
          </a:prstGeom>
        </p:spPr>
      </p:pic>
      <p:pic>
        <p:nvPicPr>
          <p:cNvPr id="27" name="Picture 2" descr="https://mos-moto.ru/wp-content/uploads/2018/11/SZAO_district_of_Moscow_coa.png">
            <a:extLst>
              <a:ext uri="{FF2B5EF4-FFF2-40B4-BE49-F238E27FC236}">
                <a16:creationId xmlns:a16="http://schemas.microsoft.com/office/drawing/2014/main" id="{3CD79DD7-49FB-4078-BA22-C5467D090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936" y="163413"/>
            <a:ext cx="737329" cy="68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рямоугольный треугольник 28"/>
          <p:cNvSpPr/>
          <p:nvPr/>
        </p:nvSpPr>
        <p:spPr>
          <a:xfrm rot="16200000">
            <a:off x="14038773" y="9651586"/>
            <a:ext cx="843356" cy="1138706"/>
          </a:xfrm>
          <a:prstGeom prst="rtTriangl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rPr>
              <a:t>12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4296966"/>
              </p:ext>
            </p:extLst>
          </p:nvPr>
        </p:nvGraphicFramePr>
        <p:xfrm>
          <a:off x="643847" y="2237758"/>
          <a:ext cx="13902473" cy="4201142"/>
        </p:xfrm>
        <a:graphic>
          <a:graphicData uri="http://schemas.openxmlformats.org/drawingml/2006/table">
            <a:tbl>
              <a:tblPr firstRow="1" firstCol="1" bandRow="1"/>
              <a:tblGrid>
                <a:gridCol w="4442503">
                  <a:extLst>
                    <a:ext uri="{9D8B030D-6E8A-4147-A177-3AD203B41FA5}">
                      <a16:colId xmlns:a16="http://schemas.microsoft.com/office/drawing/2014/main" val="2623048089"/>
                    </a:ext>
                  </a:extLst>
                </a:gridCol>
                <a:gridCol w="3829050">
                  <a:extLst>
                    <a:ext uri="{9D8B030D-6E8A-4147-A177-3AD203B41FA5}">
                      <a16:colId xmlns:a16="http://schemas.microsoft.com/office/drawing/2014/main" val="2995390166"/>
                    </a:ext>
                  </a:extLst>
                </a:gridCol>
                <a:gridCol w="2838450">
                  <a:extLst>
                    <a:ext uri="{9D8B030D-6E8A-4147-A177-3AD203B41FA5}">
                      <a16:colId xmlns:a16="http://schemas.microsoft.com/office/drawing/2014/main" val="605262132"/>
                    </a:ext>
                  </a:extLst>
                </a:gridCol>
                <a:gridCol w="2792470">
                  <a:extLst>
                    <a:ext uri="{9D8B030D-6E8A-4147-A177-3AD203B41FA5}">
                      <a16:colId xmlns:a16="http://schemas.microsoft.com/office/drawing/2014/main" val="3405118755"/>
                    </a:ext>
                  </a:extLst>
                </a:gridCol>
              </a:tblGrid>
              <a:tr h="5959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Положения из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Программы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Ответственный за конкретное положение Программы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Сроки </a:t>
                      </a: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реализации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Примечание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6427842"/>
                  </a:ext>
                </a:extLst>
              </a:tr>
              <a:tr h="5079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Благоустроить сквер по улице Туристкой</a:t>
                      </a: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Префектура СЗАО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Август</a:t>
                      </a:r>
                      <a:r>
                        <a:rPr lang="ru-RU" sz="1400" baseline="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2021 года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86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Слайд №11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7399134"/>
                  </a:ext>
                </a:extLst>
              </a:tr>
              <a:tr h="4901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Благоустроить 14 дворовых территорий</a:t>
                      </a: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Префектура СЗАО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Август</a:t>
                      </a:r>
                      <a:r>
                        <a:rPr lang="ru-RU" sz="1400" baseline="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2021 года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86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Слайд №12</a:t>
                      </a:r>
                      <a:endParaRPr lang="ru-RU" sz="1400" dirty="0" smtClean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817015"/>
                  </a:ext>
                </a:extLst>
              </a:tr>
              <a:tr h="10428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Комплексно благоустроить все детские площадки с устройством спортивных площадок и беседок со спортивными тренажерами</a:t>
                      </a: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Префектура СЗАО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Август</a:t>
                      </a:r>
                      <a:r>
                        <a:rPr lang="ru-RU" sz="1400" baseline="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2021 года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86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Слайд №13</a:t>
                      </a:r>
                      <a:endParaRPr lang="ru-RU" sz="1400" dirty="0" smtClean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0254365"/>
                  </a:ext>
                </a:extLst>
              </a:tr>
              <a:tr h="10428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Реализовать программу реновации качественно и в сроки</a:t>
                      </a: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Фонд реновации, Департамент строительства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86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в рамках программы реновации в 2021 году введены в эксплуатацию 5 МКД:</a:t>
                      </a: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86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Слайды: №14, 15, 16</a:t>
                      </a:r>
                      <a:endParaRPr lang="ru-RU" sz="1400" dirty="0" smtClean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7208758"/>
                  </a:ext>
                </a:extLst>
              </a:tr>
              <a:tr h="5214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Открыть для жителей района флагманский МФЦ</a:t>
                      </a: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86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Департамент капитального ремонта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Июль 2022 года</a:t>
                      </a:r>
                      <a:r>
                        <a:rPr lang="ru-RU" sz="14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86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Слайд №17</a:t>
                      </a:r>
                      <a:endParaRPr lang="ru-RU" sz="1400" dirty="0" smtClean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2509092"/>
                  </a:ext>
                </a:extLst>
              </a:tr>
            </a:tbl>
          </a:graphicData>
        </a:graphic>
      </p:graphicFrame>
      <p:grpSp>
        <p:nvGrpSpPr>
          <p:cNvPr id="7" name="Группа 6"/>
          <p:cNvGrpSpPr/>
          <p:nvPr/>
        </p:nvGrpSpPr>
        <p:grpSpPr>
          <a:xfrm>
            <a:off x="596938" y="1461421"/>
            <a:ext cx="14049791" cy="619927"/>
            <a:chOff x="0" y="37692"/>
            <a:chExt cx="10079566" cy="1475657"/>
          </a:xfrm>
          <a:scene3d>
            <a:camera prst="orthographicFront"/>
            <a:lightRig rig="flat" dir="t"/>
          </a:scene3d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0" y="37692"/>
              <a:ext cx="10079566" cy="1475657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9" name="Скругленный прямоугольник 4"/>
            <p:cNvSpPr txBox="1"/>
            <p:nvPr/>
          </p:nvSpPr>
          <p:spPr>
            <a:xfrm>
              <a:off x="72036" y="109728"/>
              <a:ext cx="9935494" cy="1331585"/>
            </a:xfrm>
            <a:prstGeom prst="rect">
              <a:avLst/>
            </a:prstGeom>
            <a:solidFill>
              <a:schemeClr val="accent1"/>
            </a:solidFill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lvl="0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100" b="1" kern="1200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Реализованные мероприятия</a:t>
              </a:r>
              <a:endParaRPr lang="ru-RU" sz="3100" kern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553678" y="6776322"/>
            <a:ext cx="14049791" cy="619927"/>
            <a:chOff x="0" y="37692"/>
            <a:chExt cx="10079566" cy="1475657"/>
          </a:xfrm>
          <a:scene3d>
            <a:camera prst="orthographicFront"/>
            <a:lightRig rig="flat" dir="t"/>
          </a:scene3d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0" y="37692"/>
              <a:ext cx="10079566" cy="1475657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2" name="Скругленный прямоугольник 4"/>
            <p:cNvSpPr txBox="1"/>
            <p:nvPr/>
          </p:nvSpPr>
          <p:spPr>
            <a:xfrm>
              <a:off x="72036" y="109728"/>
              <a:ext cx="9935494" cy="1331585"/>
            </a:xfrm>
            <a:prstGeom prst="rect">
              <a:avLst/>
            </a:prstGeom>
            <a:solidFill>
              <a:schemeClr val="accent1"/>
            </a:solidFill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lvl="0"/>
              <a:r>
                <a:rPr lang="ru-RU" sz="31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Мероприятия в процессе реализации</a:t>
              </a:r>
              <a:endParaRPr lang="ru-RU" sz="3100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13387"/>
              </p:ext>
            </p:extLst>
          </p:nvPr>
        </p:nvGraphicFramePr>
        <p:xfrm>
          <a:off x="620392" y="7534616"/>
          <a:ext cx="13902473" cy="1296924"/>
        </p:xfrm>
        <a:graphic>
          <a:graphicData uri="http://schemas.openxmlformats.org/drawingml/2006/table">
            <a:tbl>
              <a:tblPr firstRow="1" firstCol="1" bandRow="1"/>
              <a:tblGrid>
                <a:gridCol w="4523108">
                  <a:extLst>
                    <a:ext uri="{9D8B030D-6E8A-4147-A177-3AD203B41FA5}">
                      <a16:colId xmlns:a16="http://schemas.microsoft.com/office/drawing/2014/main" val="2623048089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995390166"/>
                    </a:ext>
                  </a:extLst>
                </a:gridCol>
                <a:gridCol w="2819400">
                  <a:extLst>
                    <a:ext uri="{9D8B030D-6E8A-4147-A177-3AD203B41FA5}">
                      <a16:colId xmlns:a16="http://schemas.microsoft.com/office/drawing/2014/main" val="605262132"/>
                    </a:ext>
                  </a:extLst>
                </a:gridCol>
                <a:gridCol w="2749965">
                  <a:extLst>
                    <a:ext uri="{9D8B030D-6E8A-4147-A177-3AD203B41FA5}">
                      <a16:colId xmlns:a16="http://schemas.microsoft.com/office/drawing/2014/main" val="3405118755"/>
                    </a:ext>
                  </a:extLst>
                </a:gridCol>
              </a:tblGrid>
              <a:tr h="394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Положения из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Программы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Ответственный за конкретное положение Программы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Сроки </a:t>
                      </a: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реализации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Примечание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6427842"/>
                  </a:ext>
                </a:extLst>
              </a:tr>
              <a:tr h="673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Решить вопрос устройства лыжной трассы на территории </a:t>
                      </a:r>
                      <a:r>
                        <a:rPr lang="ru-RU" sz="1400" dirty="0" err="1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Алешкинского</a:t>
                      </a:r>
                      <a:r>
                        <a:rPr lang="ru-RU" sz="140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леса</a:t>
                      </a: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Департамент природопользования и охраны окружающей </a:t>
                      </a:r>
                      <a:r>
                        <a:rPr lang="ru-RU" sz="140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среды, Департамент капитального ремонта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Ориентировочно</a:t>
                      </a:r>
                      <a:r>
                        <a:rPr lang="ru-RU" sz="1400" baseline="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2023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86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Слайд №22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12893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106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EE0B19-BE39-FC4F-9AF3-8D6EB048C0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486150"/>
            <a:ext cx="15119350" cy="2658840"/>
          </a:xfrm>
          <a:solidFill>
            <a:schemeClr val="accent1">
              <a:alpha val="10000"/>
            </a:schemeClr>
          </a:solidFill>
        </p:spPr>
        <p:txBody>
          <a:bodyPr>
            <a:normAutofit/>
          </a:bodyPr>
          <a:lstStyle/>
          <a:p>
            <a:r>
              <a:rPr lang="ru-RU" sz="8400" b="1" dirty="0" smtClean="0">
                <a:latin typeface="Century Gothic" panose="020B0502020202020204" pitchFamily="34" charset="0"/>
              </a:rPr>
              <a:t>Реализованные мероприятия</a:t>
            </a:r>
            <a:endParaRPr lang="ru-RU" sz="84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357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id="{1FF8D609-B044-694A-9DAD-3BEB116146C3}"/>
              </a:ext>
            </a:extLst>
          </p:cNvPr>
          <p:cNvSpPr/>
          <p:nvPr/>
        </p:nvSpPr>
        <p:spPr>
          <a:xfrm>
            <a:off x="219456" y="966151"/>
            <a:ext cx="5380481" cy="629355"/>
          </a:xfrm>
          <a:prstGeom prst="roundRect">
            <a:avLst>
              <a:gd name="adj" fmla="val 161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1999" r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700" b="1" dirty="0">
                <a:solidFill>
                  <a:prstClr val="white"/>
                </a:solidFill>
                <a:latin typeface="Century Gothic" panose="020B0502020202020204" pitchFamily="34" charset="0"/>
              </a:rPr>
              <a:t>СЗАО</a:t>
            </a: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rPr>
              <a:t>, район </a:t>
            </a:r>
            <a:r>
              <a:rPr lang="ru-RU" sz="1700" b="1" dirty="0">
                <a:solidFill>
                  <a:prstClr val="white"/>
                </a:solidFill>
                <a:latin typeface="Century Gothic" panose="020B0502020202020204" pitchFamily="34" charset="0"/>
              </a:rPr>
              <a:t>Северное Тушино</a:t>
            </a: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rPr>
              <a:t>, ул. Туристская</a:t>
            </a:r>
          </a:p>
        </p:txBody>
      </p:sp>
      <p:sp>
        <p:nvSpPr>
          <p:cNvPr id="329" name="Прямоугольник 328"/>
          <p:cNvSpPr/>
          <p:nvPr/>
        </p:nvSpPr>
        <p:spPr>
          <a:xfrm>
            <a:off x="2072879" y="73825"/>
            <a:ext cx="12981155" cy="70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ru-RU" sz="3100" b="1" dirty="0">
                <a:solidFill>
                  <a:prstClr val="black"/>
                </a:solidFill>
                <a:latin typeface="Century Gothic" panose="020B0502020202020204" pitchFamily="34" charset="0"/>
              </a:rPr>
              <a:t>Благоустройство знакового объекта «сквер по ул. Туристской» </a:t>
            </a:r>
          </a:p>
        </p:txBody>
      </p:sp>
      <p:pic>
        <p:nvPicPr>
          <p:cNvPr id="134" name="Рисунок 133">
            <a:extLst>
              <a:ext uri="{FF2B5EF4-FFF2-40B4-BE49-F238E27FC236}">
                <a16:creationId xmlns:a16="http://schemas.microsoft.com/office/drawing/2014/main" id="{1473D1F6-944B-3247-81CD-AE086DD42E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18" y="125473"/>
            <a:ext cx="673059" cy="800171"/>
          </a:xfrm>
          <a:prstGeom prst="rect">
            <a:avLst/>
          </a:prstGeom>
        </p:spPr>
      </p:pic>
      <p:pic>
        <p:nvPicPr>
          <p:cNvPr id="27" name="Picture 2" descr="https://mos-moto.ru/wp-content/uploads/2018/11/SZAO_district_of_Moscow_coa.png">
            <a:extLst>
              <a:ext uri="{FF2B5EF4-FFF2-40B4-BE49-F238E27FC236}">
                <a16:creationId xmlns:a16="http://schemas.microsoft.com/office/drawing/2014/main" id="{3CD79DD7-49FB-4078-BA22-C5467D090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936" y="163413"/>
            <a:ext cx="737329" cy="68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215E5C3-04F5-4A3F-ADEC-483C1CA0D7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9928" y="6000079"/>
            <a:ext cx="4844485" cy="4598930"/>
          </a:xfrm>
          <a:prstGeom prst="rect">
            <a:avLst/>
          </a:prstGeom>
        </p:spPr>
      </p:pic>
      <p:pic>
        <p:nvPicPr>
          <p:cNvPr id="12" name="Рисунок 11" descr="C:\Users\rylov-ed\Desktop\К приезду Мэра ЮТ 22.06.2022\Справки по объектам\сквер\a678ab4e-95d6-4ec7-8057-e2b9994edb93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3225" y="944693"/>
            <a:ext cx="9211188" cy="4996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7225" y="8495729"/>
            <a:ext cx="4323515" cy="2122330"/>
          </a:xfrm>
          <a:prstGeom prst="rect">
            <a:avLst/>
          </a:prstGeom>
        </p:spPr>
      </p:pic>
      <p:pic>
        <p:nvPicPr>
          <p:cNvPr id="15" name="Рисунок 14" descr="C:\Users\rylov-ed\Desktop\К приезду Мэра ЮТ 22.06.2022\Справки по объектам\сквер\d6b4d813-f835-4f6c-84f3-c479f59ac87b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101" y="5994571"/>
            <a:ext cx="4323515" cy="244270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Прямоугольный треугольник 28"/>
          <p:cNvSpPr/>
          <p:nvPr/>
        </p:nvSpPr>
        <p:spPr>
          <a:xfrm rot="16200000">
            <a:off x="14019318" y="9632130"/>
            <a:ext cx="843356" cy="1177617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rPr>
              <a:t>14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3964865"/>
              </p:ext>
            </p:extLst>
          </p:nvPr>
        </p:nvGraphicFramePr>
        <p:xfrm>
          <a:off x="219456" y="1576456"/>
          <a:ext cx="5380481" cy="85009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04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334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Заказчик</a:t>
                      </a:r>
                      <a:r>
                        <a:rPr lang="ru-RU" sz="1600" b="0" i="0" dirty="0">
                          <a:solidFill>
                            <a:srgbClr val="CC2222"/>
                          </a:solidFill>
                          <a:latin typeface="Century Gothic" panose="020B0502020202020204" pitchFamily="34" charset="0"/>
                        </a:rPr>
                        <a:t>: </a:t>
                      </a:r>
                      <a:r>
                        <a:rPr lang="ru-RU" sz="1600" b="0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ГБУ «Жилищник района Северное Тушино»</a:t>
                      </a:r>
                      <a:endParaRPr lang="ru-RU" sz="1600" b="0" i="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8714274"/>
                  </a:ext>
                </a:extLst>
              </a:tr>
              <a:tr h="3667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Финансирование: </a:t>
                      </a:r>
                      <a:r>
                        <a:rPr lang="ru-RU" sz="1600" b="0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125,4 </a:t>
                      </a:r>
                      <a:r>
                        <a:rPr lang="ru-RU" sz="1600" b="0" i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млн.руб</a:t>
                      </a:r>
                      <a:r>
                        <a:rPr lang="ru-RU" sz="1600" b="0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.</a:t>
                      </a:r>
                      <a:endParaRPr lang="ru-RU" sz="1600" b="0" i="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6403652"/>
                  </a:ext>
                </a:extLst>
              </a:tr>
              <a:tr h="3667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Общая площадь: </a:t>
                      </a:r>
                      <a:r>
                        <a:rPr lang="ru-RU" sz="1600" b="0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4,3 Га</a:t>
                      </a:r>
                      <a:endParaRPr lang="ru-RU" sz="1600" b="0" i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1603252"/>
                  </a:ext>
                </a:extLst>
              </a:tr>
              <a:tr h="3667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Срок завершения работ: </a:t>
                      </a:r>
                      <a:r>
                        <a:rPr lang="ru-RU" sz="1600" b="0" i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3 </a:t>
                      </a:r>
                      <a:r>
                        <a:rPr lang="ru-RU" sz="1600" b="0" i="0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кв</a:t>
                      </a:r>
                      <a:r>
                        <a:rPr lang="ru-RU" sz="1600" b="0" i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2021 года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5793636"/>
                  </a:ext>
                </a:extLst>
              </a:tr>
              <a:tr h="6767458">
                <a:tc>
                  <a:txBody>
                    <a:bodyPr/>
                    <a:lstStyle/>
                    <a:p>
                      <a:r>
                        <a:rPr lang="ru-RU" sz="1600" b="0" i="1" u="none" kern="1200" noProof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При формировании проекта благоустройства учтены пожелания жителей. </a:t>
                      </a:r>
                    </a:p>
                    <a:p>
                      <a:r>
                        <a:rPr lang="ru-RU" sz="1600" b="0" i="1" u="none" kern="1200" noProof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Работы выполнены в строгом соответствии с разработанным проектом благоустройства.</a:t>
                      </a:r>
                    </a:p>
                    <a:p>
                      <a:r>
                        <a:rPr lang="ru-RU" sz="1600" b="0" i="1" u="none" kern="1200" noProof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Работы проводились по заказу ГБУ «Жилищник района Северное Тушино» на основании государственного контракта подрядной организацией ООО «АЙТИСЕРВИС» в рамках реализации программы «Мой район».</a:t>
                      </a:r>
                    </a:p>
                    <a:p>
                      <a:endParaRPr lang="ru-RU" sz="1600" b="0" i="1" u="none" kern="1200" noProof="0" dirty="0" smtClean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ru-RU" sz="1600" b="1" i="1" u="none" kern="1200" noProof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 рамках проведения работ выполнено:</a:t>
                      </a:r>
                    </a:p>
                    <a:p>
                      <a:r>
                        <a:rPr lang="ru-RU" sz="1600" b="0" i="0" u="none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 </a:t>
                      </a:r>
                      <a:r>
                        <a:rPr lang="ru-RU" sz="1600" b="0" i="0" u="none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МАФы – 118 шт. (в. </a:t>
                      </a:r>
                      <a:r>
                        <a:rPr lang="ru-RU" sz="1600" b="0" i="0" u="none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т.ч</a:t>
                      </a:r>
                      <a:r>
                        <a:rPr lang="ru-RU" sz="1600" b="0" i="0" u="none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. скамейки 60 шт., урны 31 шт.)</a:t>
                      </a:r>
                    </a:p>
                    <a:p>
                      <a:r>
                        <a:rPr lang="ru-RU" sz="1600" b="0" i="0" u="none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 дорожно-</a:t>
                      </a:r>
                      <a:r>
                        <a:rPr lang="ru-RU" sz="1600" b="0" i="0" u="none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тропиночная</a:t>
                      </a:r>
                      <a:r>
                        <a:rPr lang="ru-RU" sz="1600" b="0" i="0" u="none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сеть из плитки – 6.387 кв.м. </a:t>
                      </a:r>
                    </a:p>
                    <a:p>
                      <a:r>
                        <a:rPr lang="ru-RU" sz="1600" b="0" i="0" u="none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 дорожно-</a:t>
                      </a:r>
                      <a:r>
                        <a:rPr lang="ru-RU" sz="1600" b="0" i="0" u="none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тропиночная</a:t>
                      </a:r>
                      <a:r>
                        <a:rPr lang="ru-RU" sz="1600" b="0" i="0" u="none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сеть из покрытия «</a:t>
                      </a:r>
                      <a:r>
                        <a:rPr lang="ru-RU" sz="1600" b="0" i="0" u="none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Терравей</a:t>
                      </a:r>
                      <a:r>
                        <a:rPr lang="ru-RU" sz="1600" b="0" i="0" u="none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» – 972 кв.м. </a:t>
                      </a:r>
                    </a:p>
                    <a:p>
                      <a:r>
                        <a:rPr lang="ru-RU" sz="1600" b="0" i="0" u="none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 АБП – 1.000 </a:t>
                      </a:r>
                      <a:r>
                        <a:rPr lang="ru-RU" sz="1600" b="0" i="0" u="none" kern="1200" dirty="0" err="1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кв.м</a:t>
                      </a:r>
                      <a:r>
                        <a:rPr lang="ru-RU" sz="1600" b="0" i="0" u="none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.</a:t>
                      </a:r>
                      <a:endParaRPr lang="ru-RU" sz="1600" b="0" i="0" u="none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ru-RU" sz="1600" b="0" i="0" u="none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 газон – 34.720 кв.м.</a:t>
                      </a:r>
                    </a:p>
                    <a:p>
                      <a:r>
                        <a:rPr lang="ru-RU" sz="1600" b="0" i="0" u="none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 кустарники – 1.402 шт.</a:t>
                      </a:r>
                    </a:p>
                    <a:p>
                      <a:r>
                        <a:rPr lang="ru-RU" sz="1600" b="0" i="0" u="none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 цветник – 38 шт. (1.324 кв.м.)</a:t>
                      </a:r>
                    </a:p>
                    <a:p>
                      <a:r>
                        <a:rPr lang="ru-RU" sz="1600" b="0" i="0" u="none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 деревья – 24 шт.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600" b="0" i="0" u="none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 опоры освещения – 121 шт.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600" b="0" i="0" u="none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 обустройство детских площадок – 2 шт.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 обустройство музыкальной площадки – 1 шт.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 обустройство площадка для тихого отдыха - 5 </a:t>
                      </a:r>
                      <a:r>
                        <a:rPr lang="ru-RU" sz="1600" b="0" i="0" u="none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шт.</a:t>
                      </a:r>
                      <a:endParaRPr lang="ru-RU" sz="1600" b="0" i="0" u="none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12138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700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id="{1FF8D609-B044-694A-9DAD-3BEB116146C3}"/>
              </a:ext>
            </a:extLst>
          </p:cNvPr>
          <p:cNvSpPr/>
          <p:nvPr/>
        </p:nvSpPr>
        <p:spPr>
          <a:xfrm>
            <a:off x="219456" y="1581199"/>
            <a:ext cx="7571196" cy="431537"/>
          </a:xfrm>
          <a:prstGeom prst="roundRect">
            <a:avLst>
              <a:gd name="adj" fmla="val 161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1999" r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>
                <a:solidFill>
                  <a:prstClr val="white"/>
                </a:solidFill>
                <a:latin typeface="Century Gothic" panose="020B0502020202020204" pitchFamily="34" charset="0"/>
              </a:rPr>
              <a:t>СЗАО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rPr>
              <a:t>, район </a:t>
            </a:r>
            <a:r>
              <a:rPr lang="ru-RU" sz="1600" b="1" dirty="0">
                <a:solidFill>
                  <a:prstClr val="white"/>
                </a:solidFill>
                <a:latin typeface="Century Gothic" panose="020B0502020202020204" pitchFamily="34" charset="0"/>
              </a:rPr>
              <a:t>Северное Тушино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rPr>
              <a:t>, ул. Туристская</a:t>
            </a:r>
          </a:p>
        </p:txBody>
      </p:sp>
      <p:sp>
        <p:nvSpPr>
          <p:cNvPr id="329" name="Прямоугольник 328"/>
          <p:cNvSpPr/>
          <p:nvPr/>
        </p:nvSpPr>
        <p:spPr>
          <a:xfrm>
            <a:off x="2138195" y="33004"/>
            <a:ext cx="12981155" cy="14728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ru-RU" sz="3100" b="1" dirty="0">
                <a:solidFill>
                  <a:prstClr val="black"/>
                </a:solidFill>
                <a:latin typeface="Century Gothic" panose="020B0502020202020204" pitchFamily="34" charset="0"/>
              </a:rPr>
              <a:t>Комплексное благоустройство всех детских площадок с устройством спортивных площадок и беседок со спортивными тренажерами</a:t>
            </a:r>
          </a:p>
        </p:txBody>
      </p:sp>
      <p:pic>
        <p:nvPicPr>
          <p:cNvPr id="134" name="Рисунок 133">
            <a:extLst>
              <a:ext uri="{FF2B5EF4-FFF2-40B4-BE49-F238E27FC236}">
                <a16:creationId xmlns:a16="http://schemas.microsoft.com/office/drawing/2014/main" id="{1473D1F6-944B-3247-81CD-AE086DD42E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18" y="125473"/>
            <a:ext cx="673059" cy="800171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9355728"/>
              </p:ext>
            </p:extLst>
          </p:nvPr>
        </p:nvGraphicFramePr>
        <p:xfrm>
          <a:off x="219456" y="2022766"/>
          <a:ext cx="7571196" cy="54339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71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50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Заказчик</a:t>
                      </a:r>
                      <a:r>
                        <a:rPr lang="ru-RU" sz="1600" b="0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: ГБУ «Жилищник района Северное Тушино»</a:t>
                      </a:r>
                      <a:endParaRPr lang="ru-RU" sz="1600" b="0" i="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8714274"/>
                  </a:ext>
                </a:extLst>
              </a:tr>
              <a:tr h="3750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Срок завершения работ: </a:t>
                      </a:r>
                      <a:r>
                        <a:rPr lang="ru-RU" sz="1600" b="0" i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3 </a:t>
                      </a:r>
                      <a:r>
                        <a:rPr lang="ru-RU" sz="1600" b="0" i="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кв. </a:t>
                      </a:r>
                      <a:r>
                        <a:rPr lang="ru-RU" sz="1600" b="0" i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2021 года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5793636"/>
                  </a:ext>
                </a:extLst>
              </a:tr>
              <a:tr h="46838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На территории района Северное Тушино расположены: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292 – Детские площадки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45 – Спортивных площадок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i="0" kern="1200" dirty="0" smtClean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 2021 году проведено комплексное благоустройство 11 детских и </a:t>
                      </a:r>
                      <a:br>
                        <a:rPr lang="ru-RU" sz="1600" b="1" i="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</a:br>
                      <a:r>
                        <a:rPr lang="ru-RU" sz="1600" b="1" i="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8 спортивных</a:t>
                      </a:r>
                      <a:r>
                        <a:rPr lang="ru-RU" sz="1600" b="1" i="0" kern="1200" baseline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площадок. В 2022 – проводится благоустройство </a:t>
                      </a:r>
                      <a:br>
                        <a:rPr lang="ru-RU" sz="1600" b="1" i="0" kern="1200" baseline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</a:br>
                      <a:r>
                        <a:rPr lang="ru-RU" sz="1600" b="1" i="0" kern="1200" baseline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17 детских и 5 спортивных площадок. </a:t>
                      </a:r>
                      <a:endParaRPr lang="ru-RU" sz="1600" b="1" i="0" kern="1200" dirty="0" smtClean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i="0" kern="1200" dirty="0" smtClean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Адресный перечь по комплексному благоустройству дворовых территорий формируется ежегодно на последующий календарный год.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При формировании адресного перечня учитывается техническое состояние малых архитектурных форм, установленных на дворовой территории, состояние (отсутствие) резинового покрытия на детской площадке, состояние асфальтобетонного покрытия, а также год проведения последних </a:t>
                      </a:r>
                      <a:r>
                        <a:rPr lang="ru-RU" sz="1400" b="0" i="0" kern="1200" dirty="0" err="1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благоустроительных</a:t>
                      </a: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работ на территории. Адресный перечень по благоустройству дворовых территорий согласовывается с Советом депутатов муниципального округа Северное Тушино в установленном порядке.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При разработке проектов благоустройства учитывается пожелания жителей в том числе и по созданию спортивного кластера на действующих площадках или создание нового.</a:t>
                      </a:r>
                      <a:endParaRPr lang="ru-RU" sz="1400" b="1" i="0" kern="1200" dirty="0" smtClean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1213800"/>
                  </a:ext>
                </a:extLst>
              </a:tr>
            </a:tbl>
          </a:graphicData>
        </a:graphic>
      </p:graphicFrame>
      <p:pic>
        <p:nvPicPr>
          <p:cNvPr id="27" name="Picture 2" descr="https://mos-moto.ru/wp-content/uploads/2018/11/SZAO_district_of_Moscow_coa.png">
            <a:extLst>
              <a:ext uri="{FF2B5EF4-FFF2-40B4-BE49-F238E27FC236}">
                <a16:creationId xmlns:a16="http://schemas.microsoft.com/office/drawing/2014/main" id="{3CD79DD7-49FB-4078-BA22-C5467D090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936" y="163413"/>
            <a:ext cx="737329" cy="68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рямоугольный треугольник 28"/>
          <p:cNvSpPr/>
          <p:nvPr/>
        </p:nvSpPr>
        <p:spPr>
          <a:xfrm rot="16200000">
            <a:off x="13973369" y="9586181"/>
            <a:ext cx="843356" cy="1269515"/>
          </a:xfrm>
          <a:prstGeom prst="rtTriangl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dirty="0" smtClean="0">
                <a:solidFill>
                  <a:prstClr val="white"/>
                </a:solidFill>
                <a:latin typeface="Century Gothic" panose="020B0502020202020204" pitchFamily="34" charset="0"/>
              </a:rPr>
              <a:t>15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6" t="2208" r="16936" b="9628"/>
          <a:stretch/>
        </p:blipFill>
        <p:spPr>
          <a:xfrm>
            <a:off x="8915770" y="7624013"/>
            <a:ext cx="4844519" cy="29805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6722" b="45058"/>
          <a:stretch/>
        </p:blipFill>
        <p:spPr>
          <a:xfrm>
            <a:off x="219456" y="7624012"/>
            <a:ext cx="7571195" cy="29641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38" b="15542"/>
          <a:stretch/>
        </p:blipFill>
        <p:spPr>
          <a:xfrm>
            <a:off x="8109482" y="1552880"/>
            <a:ext cx="6457099" cy="27344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34" b="21011"/>
          <a:stretch/>
        </p:blipFill>
        <p:spPr>
          <a:xfrm>
            <a:off x="8109481" y="4406380"/>
            <a:ext cx="6457099" cy="3050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07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A89C510-AE50-4100-8DC6-A320290CF4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512" y="7960802"/>
            <a:ext cx="3796746" cy="2494544"/>
          </a:xfrm>
          <a:prstGeom prst="rect">
            <a:avLst/>
          </a:prstGeom>
        </p:spPr>
      </p:pic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5261947"/>
              </p:ext>
            </p:extLst>
          </p:nvPr>
        </p:nvGraphicFramePr>
        <p:xfrm>
          <a:off x="7912758" y="7960802"/>
          <a:ext cx="6905747" cy="24945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057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94544">
                <a:tc>
                  <a:txBody>
                    <a:bodyPr/>
                    <a:lstStyle/>
                    <a:p>
                      <a:r>
                        <a:rPr lang="ru-RU" sz="1600" b="1" i="0" kern="1200" noProof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 рамках проведения работ выполнено:</a:t>
                      </a:r>
                    </a:p>
                    <a:p>
                      <a:r>
                        <a:rPr lang="ru-RU" sz="1600" b="0" i="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 Ремонт асфальтобетонного покрытия проездов </a:t>
                      </a:r>
                    </a:p>
                    <a:p>
                      <a:r>
                        <a:rPr lang="ru-RU" sz="1600" b="0" i="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 Ремонт асфальтобетонного покрытия тротуаров 	</a:t>
                      </a:r>
                    </a:p>
                    <a:p>
                      <a:r>
                        <a:rPr lang="ru-RU" sz="1600" b="0" i="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 Замена дорожного бортового камня	</a:t>
                      </a:r>
                    </a:p>
                    <a:p>
                      <a:r>
                        <a:rPr lang="ru-RU" sz="1600" b="0" i="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 Обустройство плиточного покрытия	</a:t>
                      </a:r>
                    </a:p>
                    <a:p>
                      <a:r>
                        <a:rPr lang="ru-RU" sz="1600" b="0" i="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 Ремонт газонов			</a:t>
                      </a:r>
                    </a:p>
                    <a:p>
                      <a:r>
                        <a:rPr lang="ru-RU" sz="1600" b="0" i="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 Ремонт резинового покрытия детской площадки	</a:t>
                      </a:r>
                    </a:p>
                    <a:p>
                      <a:r>
                        <a:rPr lang="ru-RU" sz="1600" b="0" i="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 Установка Малых архитектурных форм</a:t>
                      </a:r>
                      <a:endParaRPr lang="ru-RU" sz="1600" b="0" i="0" kern="1200" noProof="0" dirty="0" smtClean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1213800"/>
                  </a:ext>
                </a:extLst>
              </a:tr>
            </a:tbl>
          </a:graphicData>
        </a:graphic>
      </p:graphicFrame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id="{1FF8D609-B044-694A-9DAD-3BEB116146C3}"/>
              </a:ext>
            </a:extLst>
          </p:cNvPr>
          <p:cNvSpPr/>
          <p:nvPr/>
        </p:nvSpPr>
        <p:spPr>
          <a:xfrm>
            <a:off x="219456" y="966151"/>
            <a:ext cx="7571196" cy="431537"/>
          </a:xfrm>
          <a:prstGeom prst="roundRect">
            <a:avLst>
              <a:gd name="adj" fmla="val 161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1999" r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>
                <a:solidFill>
                  <a:prstClr val="white"/>
                </a:solidFill>
                <a:latin typeface="Century Gothic" panose="020B0502020202020204" pitchFamily="34" charset="0"/>
              </a:rPr>
              <a:t>СЗАО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rPr>
              <a:t>, район </a:t>
            </a:r>
            <a:r>
              <a:rPr lang="ru-RU" sz="1600" b="1" dirty="0">
                <a:solidFill>
                  <a:prstClr val="white"/>
                </a:solidFill>
                <a:latin typeface="Century Gothic" panose="020B0502020202020204" pitchFamily="34" charset="0"/>
              </a:rPr>
              <a:t>Северное </a:t>
            </a:r>
            <a:r>
              <a:rPr lang="ru-RU" sz="1600" b="1" dirty="0" smtClean="0">
                <a:solidFill>
                  <a:prstClr val="white"/>
                </a:solidFill>
                <a:latin typeface="Century Gothic" panose="020B0502020202020204" pitchFamily="34" charset="0"/>
              </a:rPr>
              <a:t>Тушино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329" name="Прямоугольник 328"/>
          <p:cNvSpPr/>
          <p:nvPr/>
        </p:nvSpPr>
        <p:spPr>
          <a:xfrm>
            <a:off x="2089208" y="24838"/>
            <a:ext cx="12981155" cy="8923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ru-RU" sz="3100" b="1" dirty="0">
                <a:solidFill>
                  <a:prstClr val="black"/>
                </a:solidFill>
                <a:latin typeface="Century Gothic" panose="020B0502020202020204" pitchFamily="34" charset="0"/>
              </a:rPr>
              <a:t>Благоустройство 14 дворовых территорий</a:t>
            </a:r>
          </a:p>
        </p:txBody>
      </p:sp>
      <p:pic>
        <p:nvPicPr>
          <p:cNvPr id="134" name="Рисунок 133">
            <a:extLst>
              <a:ext uri="{FF2B5EF4-FFF2-40B4-BE49-F238E27FC236}">
                <a16:creationId xmlns:a16="http://schemas.microsoft.com/office/drawing/2014/main" id="{1473D1F6-944B-3247-81CD-AE086DD42E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18" y="125473"/>
            <a:ext cx="673059" cy="800171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7161235"/>
              </p:ext>
            </p:extLst>
          </p:nvPr>
        </p:nvGraphicFramePr>
        <p:xfrm>
          <a:off x="219456" y="1350568"/>
          <a:ext cx="7571196" cy="63683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71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346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i="0" kern="1200" dirty="0" smtClean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 2021 году выполнены работы по благоустройству 14 дворовых территорий:</a:t>
                      </a:r>
                    </a:p>
                    <a:p>
                      <a:r>
                        <a:rPr lang="ru-RU" sz="1600" b="0" i="0" kern="1200" noProof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1.</a:t>
                      </a:r>
                      <a:r>
                        <a:rPr lang="ru-RU" sz="1600" b="0" i="0" kern="1200" baseline="0" noProof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0" i="0" kern="1200" noProof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Героев Панфиловцев ул. 17 к.1;</a:t>
                      </a:r>
                    </a:p>
                    <a:p>
                      <a:r>
                        <a:rPr lang="ru-RU" sz="1600" b="0" i="0" kern="1200" noProof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2.</a:t>
                      </a:r>
                      <a:r>
                        <a:rPr lang="ru-RU" sz="1600" b="0" i="0" kern="1200" baseline="0" noProof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0" i="0" kern="1200" noProof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Героев Панфиловцев ул. 17 к.2</a:t>
                      </a:r>
                    </a:p>
                    <a:p>
                      <a:r>
                        <a:rPr lang="ru-RU" sz="1600" b="0" i="0" kern="1200" noProof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3.</a:t>
                      </a:r>
                      <a:r>
                        <a:rPr lang="ru-RU" sz="1600" b="0" i="0" kern="1200" baseline="0" noProof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0" i="0" kern="1200" noProof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Героев Панфиловцев ул. к.19; </a:t>
                      </a:r>
                    </a:p>
                    <a:p>
                      <a:r>
                        <a:rPr lang="ru-RU" sz="1600" b="0" i="0" kern="1200" noProof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4.</a:t>
                      </a:r>
                      <a:r>
                        <a:rPr lang="ru-RU" sz="1600" b="0" i="0" kern="1200" baseline="0" noProof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0" i="0" kern="1200" noProof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Героев Панфиловцев ул.21;</a:t>
                      </a:r>
                    </a:p>
                    <a:p>
                      <a:r>
                        <a:rPr lang="ru-RU" sz="1600" b="0" i="0" kern="1200" noProof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5.</a:t>
                      </a:r>
                      <a:r>
                        <a:rPr lang="ru-RU" sz="1600" b="0" i="0" kern="1200" baseline="0" noProof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0" i="0" kern="1200" noProof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Героев Панфиловцев ул.23 к.1; </a:t>
                      </a:r>
                    </a:p>
                    <a:p>
                      <a:r>
                        <a:rPr lang="ru-RU" sz="1600" b="0" i="0" kern="1200" noProof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6.</a:t>
                      </a:r>
                      <a:r>
                        <a:rPr lang="ru-RU" sz="1600" b="0" i="0" kern="1200" baseline="0" noProof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0" i="0" kern="1200" noProof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Героев Панфиловцев ул.9 к.4;</a:t>
                      </a:r>
                    </a:p>
                    <a:p>
                      <a:r>
                        <a:rPr lang="ru-RU" sz="1600" b="0" i="0" kern="1200" noProof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7.</a:t>
                      </a:r>
                      <a:r>
                        <a:rPr lang="ru-RU" sz="1600" b="0" i="0" kern="1200" baseline="0" noProof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0" i="0" kern="1200" noProof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Героев Панфиловцев ул.11 к.1</a:t>
                      </a:r>
                    </a:p>
                    <a:p>
                      <a:r>
                        <a:rPr lang="ru-RU" sz="1600" b="0" i="0" kern="1200" noProof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8.</a:t>
                      </a:r>
                      <a:r>
                        <a:rPr lang="ru-RU" sz="1600" b="0" i="0" kern="1200" baseline="0" noProof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0" i="0" kern="1200" noProof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Героев Панфиловцев ул.11 к.2;</a:t>
                      </a:r>
                    </a:p>
                    <a:p>
                      <a:r>
                        <a:rPr lang="ru-RU" sz="1600" b="0" i="0" kern="1200" noProof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9.</a:t>
                      </a:r>
                      <a:r>
                        <a:rPr lang="ru-RU" sz="1600" b="0" i="0" kern="1200" baseline="0" noProof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0" i="0" kern="1200" noProof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Героев Панфиловцев ул.13 к.1,</a:t>
                      </a:r>
                    </a:p>
                    <a:p>
                      <a:r>
                        <a:rPr lang="ru-RU" sz="1600" b="0" i="0" kern="1200" noProof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10.</a:t>
                      </a:r>
                      <a:r>
                        <a:rPr lang="ru-RU" sz="1600" b="0" i="0" kern="1200" baseline="0" noProof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0" i="0" kern="1200" noProof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Героев Панфиловцев ул.13к.3; </a:t>
                      </a:r>
                    </a:p>
                    <a:p>
                      <a:r>
                        <a:rPr lang="ru-RU" sz="1600" b="0" i="0" kern="1200" noProof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11. Туристская ул. 10 к.1;</a:t>
                      </a:r>
                    </a:p>
                    <a:p>
                      <a:r>
                        <a:rPr lang="ru-RU" sz="1600" b="0" i="0" kern="1200" noProof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12.</a:t>
                      </a:r>
                      <a:r>
                        <a:rPr lang="ru-RU" sz="1600" b="0" i="0" kern="1200" baseline="0" noProof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0" i="0" kern="1200" noProof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Туристская ул.12 к.1;</a:t>
                      </a:r>
                    </a:p>
                    <a:p>
                      <a:r>
                        <a:rPr lang="ru-RU" sz="1600" b="0" i="0" kern="1200" noProof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13.</a:t>
                      </a:r>
                      <a:r>
                        <a:rPr lang="ru-RU" sz="1600" b="0" i="0" kern="1200" baseline="0" noProof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0" i="0" kern="1200" noProof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Туристская ул.14 к.1; </a:t>
                      </a:r>
                    </a:p>
                    <a:p>
                      <a:r>
                        <a:rPr lang="ru-RU" sz="1600" b="0" i="0" kern="1200" noProof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14.</a:t>
                      </a:r>
                      <a:r>
                        <a:rPr lang="ru-RU" sz="1600" b="0" i="0" kern="1200" baseline="0" noProof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0" i="0" kern="1200" noProof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Яна Райниса </a:t>
                      </a:r>
                      <a:r>
                        <a:rPr lang="ru-RU" sz="1600" b="0" i="0" kern="1200" noProof="0" dirty="0" err="1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бульв</a:t>
                      </a:r>
                      <a:r>
                        <a:rPr lang="ru-RU" sz="1600" b="0" i="0" kern="1200" noProof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. 2 к.1, 2 к.2, 2 к.3</a:t>
                      </a:r>
                      <a:endParaRPr lang="ru-RU" sz="1600" b="0" i="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1376025"/>
                  </a:ext>
                </a:extLst>
              </a:tr>
              <a:tr h="45842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Заказчик</a:t>
                      </a:r>
                      <a:r>
                        <a:rPr lang="ru-RU" sz="1600" b="0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: ГБУ «Жилищник района Северное Тушино»</a:t>
                      </a:r>
                      <a:endParaRPr lang="ru-RU" sz="1600" b="0" i="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8714274"/>
                  </a:ext>
                </a:extLst>
              </a:tr>
              <a:tr h="45842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Финансирование: </a:t>
                      </a:r>
                      <a:r>
                        <a:rPr lang="ru-RU" sz="1600" b="0" i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96 017,3  </a:t>
                      </a:r>
                      <a:r>
                        <a:rPr lang="ru-RU" sz="1600" b="0" i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млн.руб</a:t>
                      </a:r>
                      <a:r>
                        <a:rPr lang="ru-RU" sz="1600" b="0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.</a:t>
                      </a:r>
                      <a:endParaRPr lang="ru-RU" sz="1600" b="0" i="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6403652"/>
                  </a:ext>
                </a:extLst>
              </a:tr>
              <a:tr h="45842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Общая 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площадь: </a:t>
                      </a:r>
                      <a:r>
                        <a:rPr lang="ru-RU" sz="1600" b="0" i="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14 Га</a:t>
                      </a:r>
                      <a:endParaRPr lang="ru-RU" sz="1600" b="0" i="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1603252"/>
                  </a:ext>
                </a:extLst>
              </a:tr>
              <a:tr h="45842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Срок завершения работ: </a:t>
                      </a:r>
                      <a:r>
                        <a:rPr lang="ru-RU" sz="1600" b="0" i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3 </a:t>
                      </a:r>
                      <a:r>
                        <a:rPr lang="ru-RU" sz="1600" b="0" i="0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кв</a:t>
                      </a:r>
                      <a:r>
                        <a:rPr lang="ru-RU" sz="1600" b="0" i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2021 года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5793636"/>
                  </a:ext>
                </a:extLst>
              </a:tr>
            </a:tbl>
          </a:graphicData>
        </a:graphic>
      </p:graphicFrame>
      <p:pic>
        <p:nvPicPr>
          <p:cNvPr id="27" name="Picture 2" descr="https://mos-moto.ru/wp-content/uploads/2018/11/SZAO_district_of_Moscow_coa.png">
            <a:extLst>
              <a:ext uri="{FF2B5EF4-FFF2-40B4-BE49-F238E27FC236}">
                <a16:creationId xmlns:a16="http://schemas.microsoft.com/office/drawing/2014/main" id="{3CD79DD7-49FB-4078-BA22-C5467D090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936" y="163413"/>
            <a:ext cx="737329" cy="68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рямоугольный треугольник 28"/>
          <p:cNvSpPr/>
          <p:nvPr/>
        </p:nvSpPr>
        <p:spPr>
          <a:xfrm rot="16200000">
            <a:off x="14019318" y="9632130"/>
            <a:ext cx="843356" cy="1177617"/>
          </a:xfrm>
          <a:prstGeom prst="rtTriangl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dirty="0" smtClean="0">
                <a:solidFill>
                  <a:prstClr val="white"/>
                </a:solidFill>
                <a:latin typeface="Century Gothic" panose="020B0502020202020204" pitchFamily="34" charset="0"/>
              </a:rPr>
              <a:t>16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2832DEA-F84C-4515-9433-2F9EAB2F9B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7736" y="1048778"/>
            <a:ext cx="6894587" cy="329545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B64FAFA-22E0-47EE-AAE3-3EC3BE03D89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34" y="7960802"/>
            <a:ext cx="3612308" cy="2491564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5CA8A69-0874-436B-9E94-8FF3EB50817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2365" y="4476136"/>
            <a:ext cx="6916140" cy="3242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56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id="{1FF8D609-B044-694A-9DAD-3BEB116146C3}"/>
              </a:ext>
            </a:extLst>
          </p:cNvPr>
          <p:cNvSpPr/>
          <p:nvPr/>
        </p:nvSpPr>
        <p:spPr>
          <a:xfrm>
            <a:off x="313353" y="1106646"/>
            <a:ext cx="7516169" cy="431537"/>
          </a:xfrm>
          <a:prstGeom prst="roundRect">
            <a:avLst>
              <a:gd name="adj" fmla="val 161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1999" rIns="0" rtlCol="0" anchor="t"/>
          <a:lstStyle/>
          <a:p>
            <a:pPr lvl="0"/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</a:rPr>
              <a:t>СЗАО, район Северное Тушино, </a:t>
            </a:r>
            <a:r>
              <a:rPr lang="ru-RU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ул. </a:t>
            </a:r>
            <a:r>
              <a:rPr lang="ru-RU" sz="16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Вилиса</a:t>
            </a:r>
            <a:r>
              <a:rPr lang="ru-RU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Лациса, д. 38, корп. 1, 2</a:t>
            </a:r>
            <a:endParaRPr lang="ru-RU" sz="17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lvl="0"/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329" name="Прямоугольник 328"/>
          <p:cNvSpPr/>
          <p:nvPr/>
        </p:nvSpPr>
        <p:spPr>
          <a:xfrm>
            <a:off x="2155883" y="-2858"/>
            <a:ext cx="12235030" cy="10768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ru-RU" sz="3100" b="1" dirty="0">
                <a:solidFill>
                  <a:prstClr val="black"/>
                </a:solidFill>
                <a:latin typeface="Century Gothic" panose="020B0502020202020204" pitchFamily="34" charset="0"/>
              </a:rPr>
              <a:t>Построен дом по программе реновации </a:t>
            </a:r>
            <a:endParaRPr lang="ru-RU" sz="3100" b="1" dirty="0" smtClean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lvl="0">
              <a:defRPr/>
            </a:pPr>
            <a:r>
              <a:rPr lang="ru-RU" sz="3100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район </a:t>
            </a:r>
            <a:r>
              <a:rPr lang="ru-RU" sz="3100" b="1" dirty="0">
                <a:solidFill>
                  <a:prstClr val="black"/>
                </a:solidFill>
                <a:latin typeface="Century Gothic" panose="020B0502020202020204" pitchFamily="34" charset="0"/>
              </a:rPr>
              <a:t>Северное Тушино)</a:t>
            </a:r>
          </a:p>
        </p:txBody>
      </p:sp>
      <p:pic>
        <p:nvPicPr>
          <p:cNvPr id="134" name="Рисунок 133">
            <a:extLst>
              <a:ext uri="{FF2B5EF4-FFF2-40B4-BE49-F238E27FC236}">
                <a16:creationId xmlns:a16="http://schemas.microsoft.com/office/drawing/2014/main" id="{1473D1F6-944B-3247-81CD-AE086DD42E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18" y="125473"/>
            <a:ext cx="673059" cy="800171"/>
          </a:xfrm>
          <a:prstGeom prst="rect">
            <a:avLst/>
          </a:prstGeom>
        </p:spPr>
      </p:pic>
      <p:graphicFrame>
        <p:nvGraphicFramePr>
          <p:cNvPr id="14" name="Таблица 13">
            <a:extLst>
              <a:ext uri="{FF2B5EF4-FFF2-40B4-BE49-F238E27FC236}">
                <a16:creationId xmlns:a16="http://schemas.microsoft.com/office/drawing/2014/main" id="{02746907-C129-4B6A-9D77-F9740F1B23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2458653"/>
              </p:ext>
            </p:extLst>
          </p:nvPr>
        </p:nvGraphicFramePr>
        <p:xfrm>
          <a:off x="313352" y="1474220"/>
          <a:ext cx="7516170" cy="368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161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09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Застройщик:  </a:t>
                      </a:r>
                      <a:r>
                        <a:rPr lang="ru-RU" sz="1800" b="0" i="0" kern="1200" spc="-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Московский фонд реновации жилой застройки</a:t>
                      </a:r>
                      <a:endParaRPr lang="ru-RU" sz="1800" b="0" i="0" spc="-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Microsoft JhengHei UI Light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8714274"/>
                  </a:ext>
                </a:extLst>
              </a:tr>
              <a:tr h="3809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Финансирование: </a:t>
                      </a:r>
                      <a:r>
                        <a:rPr lang="ru-RU" sz="1800" b="0" i="0" kern="1200" spc="-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городской бюджет</a:t>
                      </a:r>
                      <a:endParaRPr lang="ru-RU" sz="1800" b="1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43365"/>
                  </a:ext>
                </a:extLst>
              </a:tr>
              <a:tr h="3809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Начало работ: </a:t>
                      </a:r>
                      <a:r>
                        <a:rPr lang="ru-RU" sz="1800" b="0" i="0" kern="1200" spc="-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2020 год</a:t>
                      </a:r>
                      <a:endParaRPr lang="ru-RU" sz="1800" b="1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7886904"/>
                  </a:ext>
                </a:extLst>
              </a:tr>
              <a:tr h="3809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Общая площадь: </a:t>
                      </a:r>
                      <a:r>
                        <a:rPr lang="ru-RU" sz="1800" b="0" i="0" kern="1200" spc="-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47 749,5 </a:t>
                      </a:r>
                      <a:r>
                        <a:rPr lang="ru-RU" sz="1800" b="0" i="0" kern="1200" spc="-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кв.м</a:t>
                      </a:r>
                      <a:r>
                        <a:rPr lang="ru-RU" sz="1800" b="0" i="0" kern="1200" spc="-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b="0" i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1603252"/>
                  </a:ext>
                </a:extLst>
              </a:tr>
              <a:tr h="3809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Этажность: </a:t>
                      </a:r>
                      <a:r>
                        <a:rPr lang="ru-RU" sz="1800" b="0" i="0" kern="1200" spc="-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16 – 17 + подземный гараж</a:t>
                      </a:r>
                      <a:endParaRPr lang="ru-RU" sz="1800" b="1" i="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4339805"/>
                  </a:ext>
                </a:extLst>
              </a:tr>
              <a:tr h="3809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Количество квартир: </a:t>
                      </a:r>
                      <a:r>
                        <a:rPr lang="ru-RU" sz="1800" b="0" i="0" kern="1200" spc="-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472 квартиры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718306"/>
                  </a:ext>
                </a:extLst>
              </a:tr>
              <a:tr h="3809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Подземный паркинг: </a:t>
                      </a:r>
                      <a:r>
                        <a:rPr lang="ru-RU" sz="1800" b="0" i="0" kern="1200" spc="-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168 (подземная парковка)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7786733"/>
                  </a:ext>
                </a:extLst>
              </a:tr>
              <a:tr h="3809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Срок ввода:  </a:t>
                      </a:r>
                      <a:r>
                        <a:rPr lang="en-US" sz="1800" b="0" i="0" kern="1200" spc="-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III</a:t>
                      </a:r>
                      <a:r>
                        <a:rPr lang="en" sz="1800" b="0" i="0" kern="1200" spc="-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i="0" kern="1200" spc="-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квартал 2021 года</a:t>
                      </a:r>
                      <a:endParaRPr lang="ru-RU" sz="1800" b="1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3051444"/>
                  </a:ext>
                </a:extLst>
              </a:tr>
              <a:tr h="3809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Заселение: </a:t>
                      </a:r>
                      <a:r>
                        <a:rPr lang="ru-RU" sz="1800" b="0" i="0" kern="1200" spc="-1" baseline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начало в </a:t>
                      </a:r>
                      <a:r>
                        <a:rPr lang="en-US" sz="1800" b="0" i="0" kern="1200" spc="-1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IV</a:t>
                      </a:r>
                      <a:r>
                        <a:rPr lang="en" sz="1800" b="0" i="0" kern="1200" spc="-1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i="0" kern="1200" spc="-1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квартале </a:t>
                      </a:r>
                      <a:r>
                        <a:rPr lang="ru-RU" sz="1800" b="0" i="0" kern="1200" spc="-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2021 года </a:t>
                      </a:r>
                      <a:endParaRPr lang="ru-RU" sz="1800" b="0" i="0" kern="1200" spc="-1" dirty="0" smtClean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Microsoft JhengHei UI Ligh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kern="1200" spc="-1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800" b="0" i="0" kern="1200" spc="-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ru-RU" sz="1800" b="0" i="0" kern="1200" spc="-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н.в</a:t>
                      </a:r>
                      <a:r>
                        <a:rPr lang="ru-RU" sz="1800" b="0" i="0" kern="1200" spc="-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. заселено 42%)</a:t>
                      </a:r>
                      <a:endParaRPr lang="ru-RU" sz="1800" b="1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6968643"/>
                  </a:ext>
                </a:extLst>
              </a:tr>
            </a:tbl>
          </a:graphicData>
        </a:graphic>
      </p:graphicFrame>
      <p:pic>
        <p:nvPicPr>
          <p:cNvPr id="30" name="Picture 2" descr="https://mos-moto.ru/wp-content/uploads/2018/11/SZAO_district_of_Moscow_coa.png">
            <a:extLst>
              <a:ext uri="{FF2B5EF4-FFF2-40B4-BE49-F238E27FC236}">
                <a16:creationId xmlns:a16="http://schemas.microsoft.com/office/drawing/2014/main" id="{1A23EB45-E147-4ACC-88C8-2DD669EF6F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936" y="119273"/>
            <a:ext cx="784863" cy="72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C3B80B7-0E01-4AF5-B969-CF70A06B8D0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2385" y="4172130"/>
            <a:ext cx="5674108" cy="3191685"/>
          </a:xfrm>
          <a:prstGeom prst="rect">
            <a:avLst/>
          </a:prstGeom>
          <a:ln w="38100">
            <a:noFill/>
          </a:ln>
        </p:spPr>
      </p:pic>
      <p:sp>
        <p:nvSpPr>
          <p:cNvPr id="29" name="Прямоугольный треугольник 28"/>
          <p:cNvSpPr/>
          <p:nvPr/>
        </p:nvSpPr>
        <p:spPr>
          <a:xfrm rot="16200000">
            <a:off x="14136244" y="9708706"/>
            <a:ext cx="843356" cy="1122857"/>
          </a:xfrm>
          <a:prstGeom prst="rtTriangl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</a:rPr>
              <a:t>17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5138689-5738-4BFB-95F0-C1F0D3B34D2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6" r="6790"/>
          <a:stretch/>
        </p:blipFill>
        <p:spPr>
          <a:xfrm>
            <a:off x="8322385" y="848074"/>
            <a:ext cx="5674108" cy="3161138"/>
          </a:xfrm>
          <a:prstGeom prst="rect">
            <a:avLst/>
          </a:prstGeom>
          <a:ln w="38100">
            <a:noFill/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100" y="5335576"/>
            <a:ext cx="2823877" cy="493455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8015" y="5335576"/>
            <a:ext cx="4365247" cy="245545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8015" y="7933023"/>
            <a:ext cx="4365247" cy="233711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2385" y="7500127"/>
            <a:ext cx="5674108" cy="2932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329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id="{1FF8D609-B044-694A-9DAD-3BEB116146C3}"/>
              </a:ext>
            </a:extLst>
          </p:cNvPr>
          <p:cNvSpPr/>
          <p:nvPr/>
        </p:nvSpPr>
        <p:spPr>
          <a:xfrm>
            <a:off x="228409" y="982999"/>
            <a:ext cx="7516169" cy="431537"/>
          </a:xfrm>
          <a:prstGeom prst="roundRect">
            <a:avLst>
              <a:gd name="adj" fmla="val 161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1999" rIns="0" rtlCol="0" anchor="t"/>
          <a:lstStyle/>
          <a:p>
            <a:pPr lvl="0"/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</a:rPr>
              <a:t>СЗАО, район Северное Тушино, </a:t>
            </a:r>
            <a:r>
              <a:rPr lang="ru-RU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ул. Туристская, д. 14, корп. 1, 2</a:t>
            </a:r>
            <a:endParaRPr lang="ru-RU" sz="17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lvl="0"/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329" name="Прямоугольник 328"/>
          <p:cNvSpPr/>
          <p:nvPr/>
        </p:nvSpPr>
        <p:spPr>
          <a:xfrm>
            <a:off x="2204870" y="-19186"/>
            <a:ext cx="12235030" cy="10021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ru-RU" sz="3100" b="1" dirty="0">
                <a:solidFill>
                  <a:prstClr val="black"/>
                </a:solidFill>
                <a:latin typeface="Century Gothic" panose="020B0502020202020204" pitchFamily="34" charset="0"/>
              </a:rPr>
              <a:t>Построен дом по программе реновации </a:t>
            </a:r>
            <a:endParaRPr lang="ru-RU" sz="3100" b="1" dirty="0" smtClean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lvl="0">
              <a:defRPr/>
            </a:pPr>
            <a:r>
              <a:rPr lang="ru-RU" sz="3100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район </a:t>
            </a:r>
            <a:r>
              <a:rPr lang="ru-RU" sz="3100" b="1" dirty="0">
                <a:solidFill>
                  <a:prstClr val="black"/>
                </a:solidFill>
                <a:latin typeface="Century Gothic" panose="020B0502020202020204" pitchFamily="34" charset="0"/>
              </a:rPr>
              <a:t>Северное </a:t>
            </a:r>
            <a:r>
              <a:rPr lang="ru-RU" sz="3100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Тушино</a:t>
            </a:r>
            <a:endParaRPr lang="ru-RU" sz="31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34" name="Рисунок 133">
            <a:extLst>
              <a:ext uri="{FF2B5EF4-FFF2-40B4-BE49-F238E27FC236}">
                <a16:creationId xmlns:a16="http://schemas.microsoft.com/office/drawing/2014/main" id="{1473D1F6-944B-3247-81CD-AE086DD42E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18" y="125473"/>
            <a:ext cx="673059" cy="800171"/>
          </a:xfrm>
          <a:prstGeom prst="rect">
            <a:avLst/>
          </a:prstGeom>
        </p:spPr>
      </p:pic>
      <p:graphicFrame>
        <p:nvGraphicFramePr>
          <p:cNvPr id="14" name="Таблица 13">
            <a:extLst>
              <a:ext uri="{FF2B5EF4-FFF2-40B4-BE49-F238E27FC236}">
                <a16:creationId xmlns:a16="http://schemas.microsoft.com/office/drawing/2014/main" id="{02746907-C129-4B6A-9D77-F9740F1B23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993879"/>
              </p:ext>
            </p:extLst>
          </p:nvPr>
        </p:nvGraphicFramePr>
        <p:xfrm>
          <a:off x="228408" y="1350571"/>
          <a:ext cx="7516170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161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19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Застройщик:  </a:t>
                      </a:r>
                      <a:r>
                        <a:rPr lang="ru-RU" sz="1800" b="0" i="0" kern="1200" spc="-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Московский фонд реновации жилой застройки</a:t>
                      </a:r>
                      <a:endParaRPr lang="ru-RU" sz="1800" b="0" i="0" spc="-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Microsoft JhengHei UI Light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8714274"/>
                  </a:ext>
                </a:extLst>
              </a:tr>
              <a:tr h="2919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Финансирование: </a:t>
                      </a:r>
                      <a:r>
                        <a:rPr lang="ru-RU" sz="1800" b="0" i="0" kern="1200" spc="-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городской бюджет ( млн руб.)</a:t>
                      </a:r>
                      <a:endParaRPr lang="ru-RU" sz="1800" b="1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43365"/>
                  </a:ext>
                </a:extLst>
              </a:tr>
              <a:tr h="2919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Начало работ: </a:t>
                      </a:r>
                      <a:r>
                        <a:rPr lang="ru-RU" sz="1800" b="0" i="0" kern="1200" spc="-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2018 год</a:t>
                      </a:r>
                      <a:endParaRPr lang="ru-RU" sz="1800" b="1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7886904"/>
                  </a:ext>
                </a:extLst>
              </a:tr>
              <a:tr h="2919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Общая площадь: </a:t>
                      </a:r>
                      <a:r>
                        <a:rPr lang="ru-RU" sz="1800" b="0" i="0" kern="1200" spc="-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40 196,8 </a:t>
                      </a:r>
                      <a:r>
                        <a:rPr lang="ru-RU" sz="1800" b="0" i="0" kern="1200" spc="-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кв.м</a:t>
                      </a:r>
                      <a:endParaRPr lang="ru-RU" sz="1800" b="0" i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1603252"/>
                  </a:ext>
                </a:extLst>
              </a:tr>
              <a:tr h="2919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Этажность: </a:t>
                      </a:r>
                      <a:r>
                        <a:rPr lang="ru-RU" sz="1800" b="0" i="0" kern="1200" spc="-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(2 корпуса): 10 -18 + подземный </a:t>
                      </a:r>
                      <a:r>
                        <a:rPr lang="ru-RU" sz="1800" b="0" i="0" kern="1200" spc="-1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гараж</a:t>
                      </a:r>
                      <a:endParaRPr lang="ru-RU" sz="1800" b="1" i="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4339805"/>
                  </a:ext>
                </a:extLst>
              </a:tr>
              <a:tr h="2919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Количество квартир: </a:t>
                      </a:r>
                      <a:r>
                        <a:rPr lang="ru-RU" sz="1800" b="0" i="0" kern="1200" spc="-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417 квартир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718306"/>
                  </a:ext>
                </a:extLst>
              </a:tr>
              <a:tr h="2919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Подземный паркинг: </a:t>
                      </a:r>
                      <a:r>
                        <a:rPr lang="ru-RU" sz="1800" b="0" i="0" kern="1200" spc="-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176 (подземная парковка)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7786733"/>
                  </a:ext>
                </a:extLst>
              </a:tr>
              <a:tr h="2919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Срок ввода:  </a:t>
                      </a:r>
                      <a:r>
                        <a:rPr lang="en-US" sz="1800" b="0" i="0" kern="1200" spc="-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" sz="1800" b="0" i="0" kern="1200" spc="-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i="0" kern="1200" spc="-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квартал 2021 года</a:t>
                      </a:r>
                      <a:endParaRPr lang="ru-RU" sz="1800" b="1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3051444"/>
                  </a:ext>
                </a:extLst>
              </a:tr>
              <a:tr h="2919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Заселение:  </a:t>
                      </a:r>
                      <a:r>
                        <a:rPr lang="ru-RU" sz="1800" b="0" i="0" kern="1200" spc="-1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завершено</a:t>
                      </a:r>
                      <a:r>
                        <a:rPr lang="ru-RU" sz="1800" b="0" i="0" kern="1200" spc="-1" baseline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i="0" kern="1200" spc="-1" baseline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во </a:t>
                      </a:r>
                      <a:r>
                        <a:rPr lang="en-US" sz="1800" b="0" i="0" kern="1200" spc="-1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II</a:t>
                      </a:r>
                      <a:r>
                        <a:rPr lang="en" sz="1800" b="0" i="0" kern="1200" spc="-1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i="0" kern="1200" spc="-1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квартале 2021 года</a:t>
                      </a:r>
                      <a:endParaRPr lang="ru-RU" sz="1800" b="0" i="0" kern="1200" spc="-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Microsoft JhengHei UI Light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6968643"/>
                  </a:ext>
                </a:extLst>
              </a:tr>
            </a:tbl>
          </a:graphicData>
        </a:graphic>
      </p:graphicFrame>
      <p:pic>
        <p:nvPicPr>
          <p:cNvPr id="30" name="Picture 2" descr="https://mos-moto.ru/wp-content/uploads/2018/11/SZAO_district_of_Moscow_coa.png">
            <a:extLst>
              <a:ext uri="{FF2B5EF4-FFF2-40B4-BE49-F238E27FC236}">
                <a16:creationId xmlns:a16="http://schemas.microsoft.com/office/drawing/2014/main" id="{1A23EB45-E147-4ACC-88C8-2DD669EF6F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936" y="119273"/>
            <a:ext cx="784863" cy="72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982D3EF-E152-4A79-884F-01352EFA4E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884" y="7278364"/>
            <a:ext cx="2107016" cy="3198535"/>
          </a:xfrm>
          <a:prstGeom prst="rect">
            <a:avLst/>
          </a:prstGeom>
          <a:ln w="38100"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AA60E14-6E59-46A1-926F-B949B0C0D33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912" y="7278364"/>
            <a:ext cx="2033010" cy="3213578"/>
          </a:xfrm>
          <a:prstGeom prst="rect">
            <a:avLst/>
          </a:prstGeom>
          <a:ln w="38100">
            <a:noFill/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B26E2AB-3ABA-45CE-8E92-34A296C952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1213" y="7450344"/>
            <a:ext cx="6005969" cy="3111399"/>
          </a:xfrm>
          <a:prstGeom prst="rect">
            <a:avLst/>
          </a:prstGeom>
          <a:ln w="38100">
            <a:noFill/>
          </a:ln>
        </p:spPr>
      </p:pic>
      <p:pic>
        <p:nvPicPr>
          <p:cNvPr id="15" name="Рисунок 14" descr="C:\Users\rylov-ed\Desktop\К приезду Мэра ЮТ 22.06.2022\Справки по объектам\МКД на Туристкой\78c28858-cade-4160-bf60-e3b83ec179bc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1214" y="4448573"/>
            <a:ext cx="5878506" cy="289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C:\Users\Shorina-EV\Downloads\WhatsApp Image 2022-05-05 at 12.18.17.jpe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1214" y="925644"/>
            <a:ext cx="5825996" cy="3391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 descr="C:\Users\rylov-ed\Desktop\К приезду Мэра ЮТ 22.06.2022\Справки по объектам\МКД на Туристкой\979e96b7-5cd2-40d6-8bdf-c6d2ceb1fdf3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93" y="4769925"/>
            <a:ext cx="3940954" cy="2419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 descr="C:\Users\rylov-ed\Desktop\К приезду Мэра ЮТ 22.06.2022\Справки по объектам\МКД на Туристкой\9d75a3fd-2597-4efa-8a6d-9f5cc30f41aa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1884" y="4769925"/>
            <a:ext cx="4268038" cy="2419024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Прямоугольник: скругленные углы 40">
            <a:extLst>
              <a:ext uri="{FF2B5EF4-FFF2-40B4-BE49-F238E27FC236}">
                <a16:creationId xmlns:a16="http://schemas.microsoft.com/office/drawing/2014/main" id="{DB1AEBD0-F695-42E8-A6DE-908EA91ECDB2}"/>
              </a:ext>
            </a:extLst>
          </p:cNvPr>
          <p:cNvSpPr/>
          <p:nvPr/>
        </p:nvSpPr>
        <p:spPr>
          <a:xfrm>
            <a:off x="11787310" y="848074"/>
            <a:ext cx="2932410" cy="329184"/>
          </a:xfrm>
          <a:prstGeom prst="roundRect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Существующее положение</a:t>
            </a:r>
          </a:p>
        </p:txBody>
      </p:sp>
      <p:sp>
        <p:nvSpPr>
          <p:cNvPr id="29" name="Прямоугольный треугольник 28"/>
          <p:cNvSpPr/>
          <p:nvPr/>
        </p:nvSpPr>
        <p:spPr>
          <a:xfrm rot="16200000">
            <a:off x="14062360" y="9547125"/>
            <a:ext cx="843356" cy="1185879"/>
          </a:xfrm>
          <a:prstGeom prst="rtTriangl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</a:rPr>
              <a:t>18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93" y="7516056"/>
            <a:ext cx="3999585" cy="266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713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id="{1FF8D609-B044-694A-9DAD-3BEB116146C3}"/>
              </a:ext>
            </a:extLst>
          </p:cNvPr>
          <p:cNvSpPr/>
          <p:nvPr/>
        </p:nvSpPr>
        <p:spPr>
          <a:xfrm>
            <a:off x="179422" y="1119184"/>
            <a:ext cx="6798785" cy="439134"/>
          </a:xfrm>
          <a:prstGeom prst="roundRect">
            <a:avLst>
              <a:gd name="adj" fmla="val 161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1999" rIns="0" rtlCol="0" anchor="t"/>
          <a:lstStyle/>
          <a:p>
            <a:pPr lvl="0"/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</a:rPr>
              <a:t>СЗАО, район Северное Тушино, </a:t>
            </a:r>
            <a:r>
              <a:rPr lang="ru-RU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ул. Свободы, д. 67А</a:t>
            </a:r>
            <a:endParaRPr lang="ru-RU" sz="17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lvl="0"/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329" name="Прямоугольник 328"/>
          <p:cNvSpPr/>
          <p:nvPr/>
        </p:nvSpPr>
        <p:spPr>
          <a:xfrm>
            <a:off x="2204870" y="-16329"/>
            <a:ext cx="12235030" cy="9459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ru-RU" sz="3100" b="1" dirty="0">
                <a:solidFill>
                  <a:prstClr val="black"/>
                </a:solidFill>
                <a:latin typeface="Century Gothic" panose="020B0502020202020204" pitchFamily="34" charset="0"/>
              </a:rPr>
              <a:t>Построен дом по программе реновации </a:t>
            </a:r>
            <a:endParaRPr lang="ru-RU" sz="3100" b="1" dirty="0" smtClean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lvl="0">
              <a:defRPr/>
            </a:pPr>
            <a:r>
              <a:rPr lang="ru-RU" sz="3100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район </a:t>
            </a:r>
            <a:r>
              <a:rPr lang="ru-RU" sz="3100" b="1" dirty="0">
                <a:solidFill>
                  <a:prstClr val="black"/>
                </a:solidFill>
                <a:latin typeface="Century Gothic" panose="020B0502020202020204" pitchFamily="34" charset="0"/>
              </a:rPr>
              <a:t>Северное </a:t>
            </a:r>
            <a:r>
              <a:rPr lang="ru-RU" sz="3100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Тушино</a:t>
            </a:r>
            <a:endParaRPr lang="ru-RU" sz="31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34" name="Рисунок 133">
            <a:extLst>
              <a:ext uri="{FF2B5EF4-FFF2-40B4-BE49-F238E27FC236}">
                <a16:creationId xmlns:a16="http://schemas.microsoft.com/office/drawing/2014/main" id="{1473D1F6-944B-3247-81CD-AE086DD42E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18" y="125473"/>
            <a:ext cx="673059" cy="800171"/>
          </a:xfrm>
          <a:prstGeom prst="rect">
            <a:avLst/>
          </a:prstGeom>
        </p:spPr>
      </p:pic>
      <p:graphicFrame>
        <p:nvGraphicFramePr>
          <p:cNvPr id="14" name="Таблица 13">
            <a:extLst>
              <a:ext uri="{FF2B5EF4-FFF2-40B4-BE49-F238E27FC236}">
                <a16:creationId xmlns:a16="http://schemas.microsoft.com/office/drawing/2014/main" id="{02746907-C129-4B6A-9D77-F9740F1B23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863161"/>
              </p:ext>
            </p:extLst>
          </p:nvPr>
        </p:nvGraphicFramePr>
        <p:xfrm>
          <a:off x="179421" y="1486756"/>
          <a:ext cx="6798786" cy="4052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987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754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Застройщик:  </a:t>
                      </a:r>
                      <a:r>
                        <a:rPr lang="ru-RU" sz="1800" b="0" i="0" kern="1200" spc="-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КП «Управление гражданского строительства»</a:t>
                      </a:r>
                      <a:endParaRPr lang="ru-RU" sz="1800" b="0" i="0" spc="-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Microsoft JhengHei UI Light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8714274"/>
                  </a:ext>
                </a:extLst>
              </a:tr>
              <a:tr h="3859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Финансирование: </a:t>
                      </a:r>
                      <a:r>
                        <a:rPr lang="ru-RU" sz="1800" b="0" i="0" kern="1200" spc="-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городской бюджет ( млн руб.)</a:t>
                      </a:r>
                      <a:endParaRPr lang="ru-RU" sz="1800" b="1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43365"/>
                  </a:ext>
                </a:extLst>
              </a:tr>
              <a:tr h="3859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Начало работ: </a:t>
                      </a:r>
                      <a:r>
                        <a:rPr lang="ru-RU" sz="1800" b="0" i="0" kern="1200" spc="-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2018 год</a:t>
                      </a:r>
                      <a:endParaRPr lang="ru-RU" sz="1800" b="1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7886904"/>
                  </a:ext>
                </a:extLst>
              </a:tr>
              <a:tr h="3859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Общая площадь: </a:t>
                      </a:r>
                      <a:r>
                        <a:rPr lang="ru-RU" sz="1800" b="0" i="0" kern="1200" spc="-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13800 </a:t>
                      </a:r>
                      <a:r>
                        <a:rPr lang="ru-RU" sz="1800" b="0" i="0" kern="1200" spc="-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кв.м</a:t>
                      </a:r>
                      <a:endParaRPr lang="ru-RU" sz="1800" b="0" i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1603252"/>
                  </a:ext>
                </a:extLst>
              </a:tr>
              <a:tr h="3859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Этажность: </a:t>
                      </a:r>
                      <a:r>
                        <a:rPr lang="ru-RU" sz="1800" b="0" i="0" kern="1200" spc="-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(1 корпуса): 24 + подвал / </a:t>
                      </a:r>
                      <a:r>
                        <a:rPr lang="ru-RU" sz="1800" b="0" i="0" kern="1200" spc="-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тех.подполье</a:t>
                      </a:r>
                      <a:endParaRPr lang="ru-RU" sz="1800" b="1" i="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4339805"/>
                  </a:ext>
                </a:extLst>
              </a:tr>
              <a:tr h="3859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Количество квартир: </a:t>
                      </a:r>
                      <a:r>
                        <a:rPr lang="ru-RU" sz="1800" b="0" i="0" kern="1200" spc="-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161 квартир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718306"/>
                  </a:ext>
                </a:extLst>
              </a:tr>
              <a:tr h="3859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spc="-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Парковка (</a:t>
                      </a:r>
                      <a:r>
                        <a:rPr lang="ru-RU" sz="1800" b="1" i="0" kern="1200" spc="-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приобъектная</a:t>
                      </a:r>
                      <a:r>
                        <a:rPr lang="ru-RU" sz="1800" b="1" i="0" kern="1200" spc="-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): </a:t>
                      </a:r>
                      <a:r>
                        <a:rPr lang="ru-RU" sz="1800" b="0" i="0" kern="1200" spc="-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13 машиномест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7786733"/>
                  </a:ext>
                </a:extLst>
              </a:tr>
              <a:tr h="3859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Срок ввода:  </a:t>
                      </a:r>
                      <a:r>
                        <a:rPr lang="en-US" sz="1800" b="0" i="0" kern="1200" spc="-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II</a:t>
                      </a:r>
                      <a:r>
                        <a:rPr lang="en" sz="1800" b="0" i="0" kern="1200" spc="-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i="0" kern="1200" spc="-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квартал 2021 года</a:t>
                      </a:r>
                      <a:endParaRPr lang="ru-RU" sz="1800" b="1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3051444"/>
                  </a:ext>
                </a:extLst>
              </a:tr>
              <a:tr h="6754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Заселение</a:t>
                      </a: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:  </a:t>
                      </a:r>
                      <a:r>
                        <a:rPr lang="ru-RU" sz="1800" b="0" i="0" kern="1200" spc="-1" baseline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начало в </a:t>
                      </a:r>
                      <a:r>
                        <a:rPr lang="en-US" sz="1800" b="0" i="0" kern="1200" spc="-1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III</a:t>
                      </a:r>
                      <a:r>
                        <a:rPr lang="en" sz="1800" b="0" i="0" kern="1200" spc="-1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i="0" kern="1200" spc="-1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квартале </a:t>
                      </a:r>
                      <a:r>
                        <a:rPr lang="ru-RU" sz="1800" b="0" i="0" kern="1200" spc="-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2021 года, </a:t>
                      </a:r>
                      <a:endParaRPr lang="ru-RU" sz="1800" b="0" i="0" kern="1200" spc="-1" dirty="0" smtClean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Microsoft JhengHei UI Ligh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kern="1200" spc="-1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(в </a:t>
                      </a:r>
                      <a:r>
                        <a:rPr lang="ru-RU" sz="1800" b="0" i="0" kern="1200" spc="-1" dirty="0" err="1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н.в</a:t>
                      </a:r>
                      <a:r>
                        <a:rPr lang="ru-RU" sz="1800" b="0" i="0" kern="1200" spc="-1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Microsoft JhengHei UI Light"/>
                          <a:cs typeface="Times New Roman" panose="02020603050405020304" pitchFamily="18" charset="0"/>
                        </a:rPr>
                        <a:t>. заселено 85%)</a:t>
                      </a:r>
                      <a:endParaRPr lang="ru-RU" sz="1800" b="1" i="0" dirty="0" smtClean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6968643"/>
                  </a:ext>
                </a:extLst>
              </a:tr>
            </a:tbl>
          </a:graphicData>
        </a:graphic>
      </p:graphicFrame>
      <p:pic>
        <p:nvPicPr>
          <p:cNvPr id="30" name="Picture 2" descr="https://mos-moto.ru/wp-content/uploads/2018/11/SZAO_district_of_Moscow_coa.png">
            <a:extLst>
              <a:ext uri="{FF2B5EF4-FFF2-40B4-BE49-F238E27FC236}">
                <a16:creationId xmlns:a16="http://schemas.microsoft.com/office/drawing/2014/main" id="{1A23EB45-E147-4ACC-88C8-2DD669EF6F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936" y="119273"/>
            <a:ext cx="784863" cy="72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53019AA-E1CE-4033-BE87-B30519F09A5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417" y="638202"/>
            <a:ext cx="3923037" cy="490146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51A8379-111C-4DC6-941E-397D721200D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604" y="644558"/>
            <a:ext cx="3655647" cy="490146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1BBDEF7-0F3D-4EE0-AF1A-38073F475DB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2754" y="5636937"/>
            <a:ext cx="3287190" cy="489706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4E2345D-1F4D-4DD2-A756-E94166CEFC0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81" y="5906073"/>
            <a:ext cx="3627973" cy="446327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8424C014-0F22-4FDA-9C09-766AA080D90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1282" y="5636937"/>
            <a:ext cx="3168449" cy="4897066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22C6D36A-A709-4F85-B494-C9B2041B0FB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6227" y="5925527"/>
            <a:ext cx="3819166" cy="4465155"/>
          </a:xfrm>
          <a:prstGeom prst="rect">
            <a:avLst/>
          </a:prstGeom>
        </p:spPr>
      </p:pic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A2CD946D-5147-4AB8-A3C9-8AF8E39C7322}"/>
              </a:ext>
            </a:extLst>
          </p:cNvPr>
          <p:cNvSpPr/>
          <p:nvPr/>
        </p:nvSpPr>
        <p:spPr>
          <a:xfrm>
            <a:off x="11868150" y="621366"/>
            <a:ext cx="3184674" cy="329184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Существующее положение</a:t>
            </a:r>
          </a:p>
        </p:txBody>
      </p:sp>
      <p:sp>
        <p:nvSpPr>
          <p:cNvPr id="29" name="Прямоугольный треугольник 28"/>
          <p:cNvSpPr/>
          <p:nvPr/>
        </p:nvSpPr>
        <p:spPr>
          <a:xfrm rot="16200000">
            <a:off x="14062360" y="9547125"/>
            <a:ext cx="843356" cy="1185879"/>
          </a:xfrm>
          <a:prstGeom prst="rtTriangl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</a:rPr>
              <a:t>19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27577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Рисунок 133">
            <a:extLst>
              <a:ext uri="{FF2B5EF4-FFF2-40B4-BE49-F238E27FC236}">
                <a16:creationId xmlns:a16="http://schemas.microsoft.com/office/drawing/2014/main" id="{1473D1F6-944B-3247-81CD-AE086DD42E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18" y="125473"/>
            <a:ext cx="673059" cy="800171"/>
          </a:xfrm>
          <a:prstGeom prst="rect">
            <a:avLst/>
          </a:prstGeom>
        </p:spPr>
      </p:pic>
      <p:pic>
        <p:nvPicPr>
          <p:cNvPr id="27" name="Picture 2" descr="https://mos-moto.ru/wp-content/uploads/2018/11/SZAO_district_of_Moscow_coa.png">
            <a:extLst>
              <a:ext uri="{FF2B5EF4-FFF2-40B4-BE49-F238E27FC236}">
                <a16:creationId xmlns:a16="http://schemas.microsoft.com/office/drawing/2014/main" id="{3CD79DD7-49FB-4078-BA22-C5467D090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936" y="163413"/>
            <a:ext cx="737329" cy="68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рямоугольный треугольник 28"/>
          <p:cNvSpPr/>
          <p:nvPr/>
        </p:nvSpPr>
        <p:spPr>
          <a:xfrm rot="16200000">
            <a:off x="14122352" y="9735165"/>
            <a:ext cx="843356" cy="971548"/>
          </a:xfrm>
          <a:prstGeom prst="rtTriangl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rPr>
              <a:t>2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1FF8D609-B044-694A-9DAD-3BEB116146C3}"/>
              </a:ext>
            </a:extLst>
          </p:cNvPr>
          <p:cNvSpPr/>
          <p:nvPr/>
        </p:nvSpPr>
        <p:spPr>
          <a:xfrm>
            <a:off x="5704105" y="1349500"/>
            <a:ext cx="8839925" cy="7094656"/>
          </a:xfrm>
          <a:prstGeom prst="roundRect">
            <a:avLst>
              <a:gd name="adj" fmla="val 122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1999" rIns="0" rtlCol="0" anchor="t"/>
          <a:lstStyle/>
          <a:p>
            <a:pPr lvl="0"/>
            <a:endParaRPr lang="ru-RU" sz="2400" b="1" dirty="0" smtClean="0">
              <a:solidFill>
                <a:prstClr val="white"/>
              </a:solidFill>
              <a:latin typeface="Century Gothic" panose="020B0502020202020204" pitchFamily="34" charset="0"/>
            </a:endParaRPr>
          </a:p>
          <a:p>
            <a:pPr lvl="0"/>
            <a:r>
              <a:rPr lang="ru-RU" sz="2400" b="1" dirty="0" smtClean="0">
                <a:solidFill>
                  <a:prstClr val="white"/>
                </a:solidFill>
                <a:latin typeface="Century Gothic" panose="020B0502020202020204" pitchFamily="34" charset="0"/>
              </a:rPr>
              <a:t>В </a:t>
            </a:r>
            <a:r>
              <a:rPr lang="ru-RU" sz="2400" b="1" dirty="0">
                <a:solidFill>
                  <a:prstClr val="white"/>
                </a:solidFill>
                <a:latin typeface="Century Gothic" panose="020B0502020202020204" pitchFamily="34" charset="0"/>
              </a:rPr>
              <a:t>первую очередь свою работу </a:t>
            </a:r>
            <a:r>
              <a:rPr lang="ru-RU" sz="2400" b="1" dirty="0" smtClean="0">
                <a:solidFill>
                  <a:prstClr val="white"/>
                </a:solidFill>
                <a:latin typeface="Century Gothic" panose="020B0502020202020204" pitchFamily="34" charset="0"/>
              </a:rPr>
              <a:t>вижу </a:t>
            </a:r>
            <a:r>
              <a:rPr lang="ru-RU" sz="2400" b="1" dirty="0">
                <a:solidFill>
                  <a:prstClr val="white"/>
                </a:solidFill>
                <a:latin typeface="Century Gothic" panose="020B0502020202020204" pitchFamily="34" charset="0"/>
              </a:rPr>
              <a:t>как максимальное содействие в организации межведомственного взаимодействия всех структурных подразделений исполнительной власти столицы с целью реализации поставленных москвичами задач.</a:t>
            </a:r>
          </a:p>
          <a:p>
            <a:pPr lvl="0"/>
            <a:endParaRPr lang="ru-RU" sz="2400" b="1" dirty="0">
              <a:solidFill>
                <a:prstClr val="white"/>
              </a:solidFill>
              <a:latin typeface="Century Gothic" panose="020B0502020202020204" pitchFamily="34" charset="0"/>
            </a:endParaRPr>
          </a:p>
          <a:p>
            <a:pPr lvl="0"/>
            <a:r>
              <a:rPr lang="ru-RU" sz="2400" b="1" dirty="0">
                <a:solidFill>
                  <a:prstClr val="white"/>
                </a:solidFill>
                <a:latin typeface="Century Gothic" panose="020B0502020202020204" pitchFamily="34" charset="0"/>
              </a:rPr>
              <a:t>Парламентский контроль, безусловно, является инструментом выполнения избирательной программы.</a:t>
            </a:r>
          </a:p>
          <a:p>
            <a:pPr lvl="0"/>
            <a:endParaRPr lang="ru-RU" sz="2400" b="1" dirty="0">
              <a:solidFill>
                <a:prstClr val="white"/>
              </a:solidFill>
              <a:latin typeface="Century Gothic" panose="020B0502020202020204" pitchFamily="34" charset="0"/>
            </a:endParaRPr>
          </a:p>
          <a:p>
            <a:pPr lvl="0"/>
            <a:r>
              <a:rPr lang="ru-RU" sz="2400" b="1" dirty="0">
                <a:solidFill>
                  <a:prstClr val="white"/>
                </a:solidFill>
                <a:latin typeface="Century Gothic" panose="020B0502020202020204" pitchFamily="34" charset="0"/>
              </a:rPr>
              <a:t>Выстроенная система работы с префектурами и управами округов помогает конструктивно и быстро реагировать на существующие запросы и проблемы жителей.</a:t>
            </a:r>
            <a:endParaRPr lang="ru-RU" sz="2400" dirty="0"/>
          </a:p>
        </p:txBody>
      </p:sp>
      <p:sp>
        <p:nvSpPr>
          <p:cNvPr id="12" name="Овал 11"/>
          <p:cNvSpPr/>
          <p:nvPr/>
        </p:nvSpPr>
        <p:spPr>
          <a:xfrm>
            <a:off x="780034" y="1485139"/>
            <a:ext cx="4123683" cy="4251263"/>
          </a:xfrm>
          <a:prstGeom prst="ellipse">
            <a:avLst/>
          </a:prstGeom>
          <a:blipFill rotWithShape="1">
            <a:blip r:embed="rId5"/>
            <a:stretch>
              <a:fillRect/>
            </a:stretch>
          </a:blip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585109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id="{1FF8D609-B044-694A-9DAD-3BEB116146C3}"/>
              </a:ext>
            </a:extLst>
          </p:cNvPr>
          <p:cNvSpPr/>
          <p:nvPr/>
        </p:nvSpPr>
        <p:spPr>
          <a:xfrm>
            <a:off x="800101" y="1047975"/>
            <a:ext cx="7628313" cy="384419"/>
          </a:xfrm>
          <a:prstGeom prst="roundRect">
            <a:avLst>
              <a:gd name="adj" fmla="val 161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1999" r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700" b="1" dirty="0">
                <a:solidFill>
                  <a:prstClr val="white"/>
                </a:solidFill>
                <a:latin typeface="Century Gothic" panose="020B0502020202020204" pitchFamily="34" charset="0"/>
              </a:rPr>
              <a:t>СЗАО</a:t>
            </a: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rPr>
              <a:t>, район </a:t>
            </a:r>
            <a:r>
              <a:rPr lang="ru-RU" sz="1700" b="1" dirty="0">
                <a:solidFill>
                  <a:prstClr val="white"/>
                </a:solidFill>
                <a:latin typeface="Century Gothic" panose="020B0502020202020204" pitchFamily="34" charset="0"/>
              </a:rPr>
              <a:t>Северное Тушино</a:t>
            </a: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rPr>
              <a:t>, ул. Туристская</a:t>
            </a:r>
          </a:p>
        </p:txBody>
      </p:sp>
      <p:sp>
        <p:nvSpPr>
          <p:cNvPr id="329" name="Прямоугольник 328"/>
          <p:cNvSpPr/>
          <p:nvPr/>
        </p:nvSpPr>
        <p:spPr>
          <a:xfrm>
            <a:off x="2121866" y="0"/>
            <a:ext cx="8358355" cy="9093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ru-RU" sz="3100" b="1" dirty="0">
                <a:solidFill>
                  <a:prstClr val="black"/>
                </a:solidFill>
                <a:latin typeface="Century Gothic" panose="020B0502020202020204" pitchFamily="34" charset="0"/>
              </a:rPr>
              <a:t>Размещение МФЦ окружного значения</a:t>
            </a:r>
          </a:p>
        </p:txBody>
      </p:sp>
      <p:pic>
        <p:nvPicPr>
          <p:cNvPr id="134" name="Рисунок 133">
            <a:extLst>
              <a:ext uri="{FF2B5EF4-FFF2-40B4-BE49-F238E27FC236}">
                <a16:creationId xmlns:a16="http://schemas.microsoft.com/office/drawing/2014/main" id="{1473D1F6-944B-3247-81CD-AE086DD42E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18" y="125473"/>
            <a:ext cx="673059" cy="800171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2719395"/>
              </p:ext>
            </p:extLst>
          </p:nvPr>
        </p:nvGraphicFramePr>
        <p:xfrm>
          <a:off x="800101" y="1432394"/>
          <a:ext cx="7628314" cy="8853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83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67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Заказчик</a:t>
                      </a:r>
                      <a:r>
                        <a:rPr lang="ru-RU" sz="1800" b="0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: Департамент капитального ремонта г. Москвы.</a:t>
                      </a:r>
                      <a:endParaRPr lang="ru-RU" sz="1800" b="0" i="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8714274"/>
                  </a:ext>
                </a:extLst>
              </a:tr>
              <a:tr h="3767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Общая площадь: </a:t>
                      </a:r>
                      <a:r>
                        <a:rPr lang="ru-RU" sz="1800" b="0" i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2,7 тыс. кв. м.</a:t>
                      </a:r>
                      <a:endParaRPr lang="ru-RU" sz="1800" b="0" i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1603252"/>
                  </a:ext>
                </a:extLst>
              </a:tr>
              <a:tr h="3767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Дата открытия: </a:t>
                      </a:r>
                      <a:r>
                        <a:rPr lang="ru-RU" sz="1800" b="0" i="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июль 2022 года</a:t>
                      </a:r>
                      <a:endParaRPr lang="ru-RU" sz="1800" b="0" i="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5793636"/>
                  </a:ext>
                </a:extLst>
              </a:tr>
              <a:tr h="7723580"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 новом офисе для заявителей будут доступны зона приема сотрудниками ОВМ, кабинет для регистрации брака, подразделение ГИБДД, услуги для юридических лиц и индивидуальных предпринимателей. Всего планируется организовать 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76 окон приема граждан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Для посетителей с детьми сделают 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комнату матери и ребенка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а также просторный игровой уголок с элементами </a:t>
                      </a:r>
                      <a:r>
                        <a:rPr lang="ru-RU" sz="180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интерактива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для проверки базовых показателей здоровья можно будет воспользоваться специальным кабинетом и диагностическим комплексом. Для приема заявителей будет создано 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60 окон для сотрудников центра </a:t>
                      </a:r>
                      <a:r>
                        <a:rPr lang="ru-RU" sz="1800" b="1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Госуслуг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4 — для отдела по вопросам миграции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и 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12 — для ГИБДД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в том числе увеличенного размера для людей с ограниченными возможностями здоровья</a:t>
                      </a:r>
                    </a:p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Помещение оснастят современными системами электроснабжения, водоотведения, центрального отопления, вентиляции и водоснабжения. Помимо этого, модернизируют пожарную и охранную сигнализации, системы оповещения и управления эвакуацией, а также видеонаблюдения.</a:t>
                      </a:r>
                    </a:p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Для удобства 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маломобильных граждан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в здании сделают специальный туалет с кнопкой вызова сотрудников в случае непредвиденных ситуаций. Для незрячих и слабовидящих установят тактильные индикаторы и мнемосхемы. В экстренных ситуациях система оповещения и управления эвакуацией будет дублировать визуальную информацию. </a:t>
                      </a:r>
                    </a:p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Сориентироваться и не заблудиться в торговом центре помогут настенные, напольные и потолочные указатели.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1213800"/>
                  </a:ext>
                </a:extLst>
              </a:tr>
            </a:tbl>
          </a:graphicData>
        </a:graphic>
      </p:graphicFrame>
      <p:pic>
        <p:nvPicPr>
          <p:cNvPr id="27" name="Picture 2" descr="https://mos-moto.ru/wp-content/uploads/2018/11/SZAO_district_of_Moscow_coa.png">
            <a:extLst>
              <a:ext uri="{FF2B5EF4-FFF2-40B4-BE49-F238E27FC236}">
                <a16:creationId xmlns:a16="http://schemas.microsoft.com/office/drawing/2014/main" id="{3CD79DD7-49FB-4078-BA22-C5467D090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936" y="163413"/>
            <a:ext cx="737329" cy="68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427" y="1031467"/>
            <a:ext cx="5467350" cy="2943225"/>
          </a:xfrm>
          <a:prstGeom prst="rect">
            <a:avLst/>
          </a:prstGeom>
          <a:noFill/>
        </p:spPr>
      </p:pic>
      <p:pic>
        <p:nvPicPr>
          <p:cNvPr id="18" name="Рисунок 17" descr="C:\Users\Sumatokhina-nv\AppData\Local\Microsoft\Windows\INetCache\Content.Word\7bff13f7-1ed8-4859-8123-bd40c68bb758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" t="26557" r="1327" b="7848"/>
          <a:stretch/>
        </p:blipFill>
        <p:spPr bwMode="auto">
          <a:xfrm>
            <a:off x="9048427" y="4310120"/>
            <a:ext cx="5505450" cy="29362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C:\Users\Sumatokhina-nv\AppData\Local\Microsoft\Windows\INetCache\Content.Word\aa16dd4a-0b06-487b-aedd-9b87969dadd6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70" r="3503" b="15759"/>
          <a:stretch/>
        </p:blipFill>
        <p:spPr bwMode="auto">
          <a:xfrm>
            <a:off x="9053190" y="7581789"/>
            <a:ext cx="5610225" cy="27044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1" name="Скругленный прямоугольник 20">
            <a:extLst>
              <a:ext uri="{FF2B5EF4-FFF2-40B4-BE49-F238E27FC236}">
                <a16:creationId xmlns:a16="http://schemas.microsoft.com/office/drawing/2014/main" id="{A638B6FA-3B13-4BEB-BCE0-7C25C2923895}"/>
              </a:ext>
            </a:extLst>
          </p:cNvPr>
          <p:cNvSpPr/>
          <p:nvPr/>
        </p:nvSpPr>
        <p:spPr>
          <a:xfrm>
            <a:off x="11658600" y="7581788"/>
            <a:ext cx="3009577" cy="318770"/>
          </a:xfrm>
          <a:prstGeom prst="roundRect">
            <a:avLst>
              <a:gd name="adj" fmla="val 3609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95951" rtlCol="0" anchor="t"/>
          <a:lstStyle/>
          <a:p>
            <a:pPr algn="ctr">
              <a:spcAft>
                <a:spcPts val="0"/>
              </a:spcAft>
            </a:pPr>
            <a:r>
              <a:rPr lang="ru-RU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Кабинет для регистрации брака</a:t>
            </a:r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id="{A638B6FA-3B13-4BEB-BCE0-7C25C2923895}"/>
              </a:ext>
            </a:extLst>
          </p:cNvPr>
          <p:cNvSpPr/>
          <p:nvPr/>
        </p:nvSpPr>
        <p:spPr>
          <a:xfrm>
            <a:off x="12296452" y="4310119"/>
            <a:ext cx="2257425" cy="295275"/>
          </a:xfrm>
          <a:prstGeom prst="roundRect">
            <a:avLst>
              <a:gd name="adj" fmla="val 3609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95951" rtlCol="0" anchor="t"/>
          <a:lstStyle/>
          <a:p>
            <a:pPr algn="ctr">
              <a:spcAft>
                <a:spcPts val="0"/>
              </a:spcAft>
            </a:pPr>
            <a:r>
              <a:rPr lang="ru-RU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Зона приема граждан</a:t>
            </a:r>
          </a:p>
        </p:txBody>
      </p:sp>
      <p:sp>
        <p:nvSpPr>
          <p:cNvPr id="25" name="Скругленный прямоугольник 24">
            <a:extLst>
              <a:ext uri="{FF2B5EF4-FFF2-40B4-BE49-F238E27FC236}">
                <a16:creationId xmlns:a16="http://schemas.microsoft.com/office/drawing/2014/main" id="{824FDDAE-3CB5-4F7A-91DF-41BE0267DFAE}"/>
              </a:ext>
            </a:extLst>
          </p:cNvPr>
          <p:cNvSpPr/>
          <p:nvPr/>
        </p:nvSpPr>
        <p:spPr>
          <a:xfrm>
            <a:off x="11849101" y="1038450"/>
            <a:ext cx="2666354" cy="285750"/>
          </a:xfrm>
          <a:prstGeom prst="roundRect">
            <a:avLst>
              <a:gd name="adj" fmla="val 3609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95951" rtlCol="0" anchor="t"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Существующие положение</a:t>
            </a:r>
          </a:p>
        </p:txBody>
      </p:sp>
      <p:sp>
        <p:nvSpPr>
          <p:cNvPr id="29" name="Прямоугольный треугольник 28"/>
          <p:cNvSpPr/>
          <p:nvPr/>
        </p:nvSpPr>
        <p:spPr>
          <a:xfrm rot="16200000">
            <a:off x="13967553" y="9580365"/>
            <a:ext cx="843356" cy="1281147"/>
          </a:xfrm>
          <a:prstGeom prst="rtTriangl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dirty="0" smtClean="0">
                <a:solidFill>
                  <a:prstClr val="white"/>
                </a:solidFill>
                <a:latin typeface="Arial"/>
              </a:rPr>
              <a:t>20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6740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EE0B19-BE39-FC4F-9AF3-8D6EB048C0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467099"/>
            <a:ext cx="15119350" cy="3619499"/>
          </a:xfrm>
          <a:solidFill>
            <a:schemeClr val="accent1">
              <a:alpha val="10000"/>
            </a:schemeClr>
          </a:solidFill>
        </p:spPr>
        <p:txBody>
          <a:bodyPr>
            <a:normAutofit/>
          </a:bodyPr>
          <a:lstStyle/>
          <a:p>
            <a:r>
              <a:rPr lang="ru-RU" sz="8400" b="1" dirty="0" smtClean="0">
                <a:latin typeface="Century Gothic" panose="020B0502020202020204" pitchFamily="34" charset="0"/>
              </a:rPr>
              <a:t>Мероприятия, находящиеся </a:t>
            </a:r>
            <a:r>
              <a:rPr lang="ru-RU" sz="8400" b="1" dirty="0">
                <a:latin typeface="Century Gothic" panose="020B0502020202020204" pitchFamily="34" charset="0"/>
              </a:rPr>
              <a:t>в процессе исполнения</a:t>
            </a:r>
          </a:p>
        </p:txBody>
      </p:sp>
    </p:spTree>
    <p:extLst>
      <p:ext uri="{BB962C8B-B14F-4D97-AF65-F5344CB8AC3E}">
        <p14:creationId xmlns:p14="http://schemas.microsoft.com/office/powerpoint/2010/main" val="321294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2685" y="5993183"/>
            <a:ext cx="7022644" cy="4465771"/>
          </a:xfrm>
          <a:prstGeom prst="rect">
            <a:avLst/>
          </a:prstGeom>
        </p:spPr>
      </p:pic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id="{1FF8D609-B044-694A-9DAD-3BEB116146C3}"/>
              </a:ext>
            </a:extLst>
          </p:cNvPr>
          <p:cNvSpPr/>
          <p:nvPr/>
        </p:nvSpPr>
        <p:spPr>
          <a:xfrm>
            <a:off x="197018" y="1481234"/>
            <a:ext cx="7628313" cy="384419"/>
          </a:xfrm>
          <a:prstGeom prst="roundRect">
            <a:avLst>
              <a:gd name="adj" fmla="val 161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1999" r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СЗАО, район </a:t>
            </a:r>
            <a:r>
              <a:rPr kumimoji="0" lang="ru-RU" sz="17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Куркино, </a:t>
            </a: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ул. </a:t>
            </a:r>
            <a:r>
              <a:rPr kumimoji="0" lang="ru-RU" sz="17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Родионовская</a:t>
            </a:r>
            <a:endParaRPr kumimoji="0" lang="ru-RU" sz="17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329" name="Прямоугольник 328"/>
          <p:cNvSpPr/>
          <p:nvPr/>
        </p:nvSpPr>
        <p:spPr>
          <a:xfrm>
            <a:off x="2138195" y="-24147"/>
            <a:ext cx="12737134" cy="15129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Благоустроить бульварные зоны, включая бульвар на ул. </a:t>
            </a:r>
            <a:r>
              <a:rPr kumimoji="0" lang="ru-RU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Родионовская</a:t>
            </a:r>
            <a:endParaRPr kumimoji="0" lang="ru-RU" sz="3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134" name="Рисунок 133">
            <a:extLst>
              <a:ext uri="{FF2B5EF4-FFF2-40B4-BE49-F238E27FC236}">
                <a16:creationId xmlns:a16="http://schemas.microsoft.com/office/drawing/2014/main" id="{1473D1F6-944B-3247-81CD-AE086DD42E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18" y="125473"/>
            <a:ext cx="673059" cy="800171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4280320"/>
              </p:ext>
            </p:extLst>
          </p:nvPr>
        </p:nvGraphicFramePr>
        <p:xfrm>
          <a:off x="197018" y="1865654"/>
          <a:ext cx="7628313" cy="20395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8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39596">
                <a:tc>
                  <a:txBody>
                    <a:bodyPr/>
                    <a:lstStyle/>
                    <a:p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Благоустройство проектируемого бульвара (ПК-6) ул. </a:t>
                      </a:r>
                      <a:r>
                        <a:rPr lang="ru-RU" sz="1800" b="0" kern="1200" dirty="0" err="1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Родионовская</a:t>
                      </a: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(перед микрорайоном 5 и 6 между ул. Соловьиная роща и ул. </a:t>
                      </a:r>
                      <a:r>
                        <a:rPr lang="ru-RU" sz="1800" b="0" kern="1200" dirty="0" err="1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Соколово</a:t>
                      </a: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- Мещерская запланировано в 2023 году, в рамках программы благоустройства знаковых объектов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1213800"/>
                  </a:ext>
                </a:extLst>
              </a:tr>
            </a:tbl>
          </a:graphicData>
        </a:graphic>
      </p:graphicFrame>
      <p:pic>
        <p:nvPicPr>
          <p:cNvPr id="27" name="Picture 2" descr="https://mos-moto.ru/wp-content/uploads/2018/11/SZAO_district_of_Moscow_coa.png">
            <a:extLst>
              <a:ext uri="{FF2B5EF4-FFF2-40B4-BE49-F238E27FC236}">
                <a16:creationId xmlns:a16="http://schemas.microsoft.com/office/drawing/2014/main" id="{3CD79DD7-49FB-4078-BA22-C5467D090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936" y="163413"/>
            <a:ext cx="737329" cy="68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14251" y="2118566"/>
            <a:ext cx="7026007" cy="37257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7"/>
          <a:srcRect r="2494" b="18983"/>
          <a:stretch/>
        </p:blipFill>
        <p:spPr>
          <a:xfrm>
            <a:off x="7825331" y="1045088"/>
            <a:ext cx="6382255" cy="8722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8"/>
          <a:srcRect l="2286"/>
          <a:stretch/>
        </p:blipFill>
        <p:spPr>
          <a:xfrm>
            <a:off x="171617" y="3994142"/>
            <a:ext cx="7652391" cy="5022857"/>
          </a:xfrm>
          <a:prstGeom prst="rect">
            <a:avLst/>
          </a:prstGeom>
        </p:spPr>
      </p:pic>
      <p:sp>
        <p:nvSpPr>
          <p:cNvPr id="29" name="Прямоугольный треугольник 28"/>
          <p:cNvSpPr/>
          <p:nvPr/>
        </p:nvSpPr>
        <p:spPr>
          <a:xfrm rot="16200000">
            <a:off x="14041031" y="9653844"/>
            <a:ext cx="843356" cy="1134190"/>
          </a:xfrm>
          <a:prstGeom prst="rtTriangl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22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701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id="{1FF8D609-B044-694A-9DAD-3BEB116146C3}"/>
              </a:ext>
            </a:extLst>
          </p:cNvPr>
          <p:cNvSpPr/>
          <p:nvPr/>
        </p:nvSpPr>
        <p:spPr>
          <a:xfrm>
            <a:off x="315224" y="1430091"/>
            <a:ext cx="7628313" cy="384419"/>
          </a:xfrm>
          <a:prstGeom prst="roundRect">
            <a:avLst>
              <a:gd name="adj" fmla="val 161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1999" r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СЗАО, район </a:t>
            </a:r>
            <a:r>
              <a:rPr kumimoji="0" lang="ru-RU" sz="17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Куркино</a:t>
            </a:r>
            <a:endParaRPr kumimoji="0" lang="ru-RU" sz="17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329" name="Прямоугольник 328"/>
          <p:cNvSpPr/>
          <p:nvPr/>
        </p:nvSpPr>
        <p:spPr>
          <a:xfrm>
            <a:off x="2138195" y="24837"/>
            <a:ext cx="12737134" cy="15129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Отремонтировать инфраструктуру ландшафтного заказника "Долина реки Сходни"</a:t>
            </a:r>
          </a:p>
        </p:txBody>
      </p:sp>
      <p:pic>
        <p:nvPicPr>
          <p:cNvPr id="134" name="Рисунок 133">
            <a:extLst>
              <a:ext uri="{FF2B5EF4-FFF2-40B4-BE49-F238E27FC236}">
                <a16:creationId xmlns:a16="http://schemas.microsoft.com/office/drawing/2014/main" id="{1473D1F6-944B-3247-81CD-AE086DD42E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18" y="125473"/>
            <a:ext cx="673059" cy="800171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0131434"/>
              </p:ext>
            </p:extLst>
          </p:nvPr>
        </p:nvGraphicFramePr>
        <p:xfrm>
          <a:off x="315224" y="1814510"/>
          <a:ext cx="7628314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83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11193">
                <a:tc>
                  <a:txBody>
                    <a:bodyPr/>
                    <a:lstStyle/>
                    <a:p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Согласно информации, представленной ГПБУ «</a:t>
                      </a:r>
                      <a:r>
                        <a:rPr lang="ru-RU" sz="1800" b="0" kern="1200" dirty="0" err="1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Мосприрода</a:t>
                      </a: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», выполнение основных видов работ на ООПТ ЛЗ «Долина реки Сходни в Куркино» планируется в период 2021-2022 гг.:</a:t>
                      </a:r>
                    </a:p>
                    <a:p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 в 2021 году выполнены подготовительные работы и демонтаж </a:t>
                      </a:r>
                      <a:r>
                        <a:rPr lang="ru-RU" sz="1800" b="0" kern="1200" dirty="0" err="1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экотропы</a:t>
                      </a: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 в 2022 году основные работы по обустройству: </a:t>
                      </a:r>
                      <a:r>
                        <a:rPr lang="ru-RU" sz="1800" b="0" kern="1200" dirty="0" err="1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экотропы</a:t>
                      </a: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малых архитектурных форм, ремонт дорожно-</a:t>
                      </a:r>
                      <a:r>
                        <a:rPr lang="ru-RU" sz="1800" b="0" kern="1200" dirty="0" err="1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тропиночной</a:t>
                      </a: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сети, высадка зеленых насаждений.</a:t>
                      </a:r>
                    </a:p>
                    <a:p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 2023 году запланированы </a:t>
                      </a:r>
                      <a:r>
                        <a:rPr lang="ru-RU" sz="1800" b="0" kern="1200" dirty="0" err="1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уходные</a:t>
                      </a: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работы высаженных зеленых насаждений в 2022 году согласно постановлению Правительства Москвы</a:t>
                      </a:r>
                    </a:p>
                    <a:p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от 10.09.2002 № 743-ПП «Об утверждении Правил создания, содержания и охраны зеленых насаждений и природных сообществ города Москвы».</a:t>
                      </a:r>
                    </a:p>
                    <a:p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 настоящее время установлен бытовой городок, проводятся работы по ремонту </a:t>
                      </a:r>
                      <a:r>
                        <a:rPr lang="ru-RU" sz="1800" b="0" kern="1200" dirty="0" err="1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экотроп</a:t>
                      </a: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в ООПТ.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1213800"/>
                  </a:ext>
                </a:extLst>
              </a:tr>
            </a:tbl>
          </a:graphicData>
        </a:graphic>
      </p:graphicFrame>
      <p:pic>
        <p:nvPicPr>
          <p:cNvPr id="27" name="Picture 2" descr="https://mos-moto.ru/wp-content/uploads/2018/11/SZAO_district_of_Moscow_coa.png">
            <a:extLst>
              <a:ext uri="{FF2B5EF4-FFF2-40B4-BE49-F238E27FC236}">
                <a16:creationId xmlns:a16="http://schemas.microsoft.com/office/drawing/2014/main" id="{3CD79DD7-49FB-4078-BA22-C5467D090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936" y="163413"/>
            <a:ext cx="737329" cy="68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38"/>
          <a:stretch/>
        </p:blipFill>
        <p:spPr>
          <a:xfrm>
            <a:off x="768314" y="6700819"/>
            <a:ext cx="6722132" cy="37169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467" y="1352522"/>
            <a:ext cx="6241443" cy="46810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28"/>
          <a:stretch/>
        </p:blipFill>
        <p:spPr>
          <a:xfrm>
            <a:off x="8300467" y="6251168"/>
            <a:ext cx="6241443" cy="4185677"/>
          </a:xfrm>
          <a:prstGeom prst="rect">
            <a:avLst/>
          </a:prstGeom>
        </p:spPr>
      </p:pic>
      <p:sp>
        <p:nvSpPr>
          <p:cNvPr id="29" name="Прямоугольный треугольник 28"/>
          <p:cNvSpPr/>
          <p:nvPr/>
        </p:nvSpPr>
        <p:spPr>
          <a:xfrm rot="16200000">
            <a:off x="14036949" y="9649762"/>
            <a:ext cx="843356" cy="1142354"/>
          </a:xfrm>
          <a:prstGeom prst="rtTriangl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23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1757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id="{1FF8D609-B044-694A-9DAD-3BEB116146C3}"/>
              </a:ext>
            </a:extLst>
          </p:cNvPr>
          <p:cNvSpPr/>
          <p:nvPr/>
        </p:nvSpPr>
        <p:spPr>
          <a:xfrm>
            <a:off x="189823" y="1907947"/>
            <a:ext cx="7628313" cy="601688"/>
          </a:xfrm>
          <a:prstGeom prst="roundRect">
            <a:avLst>
              <a:gd name="adj" fmla="val 161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1999" r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СЗАО, район </a:t>
            </a:r>
            <a:r>
              <a:rPr kumimoji="0" lang="ru-RU" sz="17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Куркино</a:t>
            </a:r>
            <a:endParaRPr kumimoji="0" lang="ru-RU" sz="17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329" name="Прямоугольник 328"/>
          <p:cNvSpPr/>
          <p:nvPr/>
        </p:nvSpPr>
        <p:spPr>
          <a:xfrm>
            <a:off x="2138194" y="24837"/>
            <a:ext cx="12981155" cy="15129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Обустроить </a:t>
            </a:r>
            <a:r>
              <a:rPr kumimoji="0" lang="ru-RU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отстойно</a:t>
            </a:r>
            <a:r>
              <a:rPr kumimoji="0" lang="ru-RU" sz="3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-разворотную площадку на </a:t>
            </a:r>
            <a:r>
              <a:rPr kumimoji="0" lang="ru-RU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Машкинском</a:t>
            </a:r>
            <a:r>
              <a:rPr kumimoji="0" lang="ru-RU" sz="3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ru-RU" sz="3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шоссе </a:t>
            </a:r>
            <a:r>
              <a:rPr kumimoji="0" lang="ru-RU" sz="3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и развить сеть общественного транспорта</a:t>
            </a:r>
          </a:p>
        </p:txBody>
      </p:sp>
      <p:pic>
        <p:nvPicPr>
          <p:cNvPr id="134" name="Рисунок 133">
            <a:extLst>
              <a:ext uri="{FF2B5EF4-FFF2-40B4-BE49-F238E27FC236}">
                <a16:creationId xmlns:a16="http://schemas.microsoft.com/office/drawing/2014/main" id="{1473D1F6-944B-3247-81CD-AE086DD42E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18" y="125473"/>
            <a:ext cx="673059" cy="800171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/>
          </p:nvPr>
        </p:nvGraphicFramePr>
        <p:xfrm>
          <a:off x="189823" y="2496935"/>
          <a:ext cx="7602913" cy="20288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029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28803">
                <a:tc>
                  <a:txBody>
                    <a:bodyPr/>
                    <a:lstStyle/>
                    <a:p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По информации, полученной от  ГУП «</a:t>
                      </a:r>
                      <a:r>
                        <a:rPr lang="ru-RU" sz="1800" b="0" kern="1200" dirty="0" err="1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Мосгортранс</a:t>
                      </a: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» начало работ по строительству ОРП на </a:t>
                      </a:r>
                      <a:r>
                        <a:rPr lang="ru-RU" sz="1800" b="0" kern="1200" dirty="0" err="1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Машкинском</a:t>
                      </a: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шоссе, вл. 38 (САО, р-н </a:t>
                      </a:r>
                      <a:r>
                        <a:rPr lang="ru-RU" sz="1800" b="0" kern="1200" dirty="0" err="1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Молжаниновский</a:t>
                      </a: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) запланировано на 4 кв. 2022 года. </a:t>
                      </a:r>
                    </a:p>
                    <a:p>
                      <a:endParaRPr lang="ru-RU" sz="1800" b="0" kern="1200" dirty="0" smtClean="0">
                        <a:solidFill>
                          <a:schemeClr val="dk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Развитие сети общественного транспорта на территории района Куркино возможно после ввода в эксплуатацию указанного сооружения.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1213800"/>
                  </a:ext>
                </a:extLst>
              </a:tr>
            </a:tbl>
          </a:graphicData>
        </a:graphic>
      </p:graphicFrame>
      <p:pic>
        <p:nvPicPr>
          <p:cNvPr id="27" name="Picture 2" descr="https://mos-moto.ru/wp-content/uploads/2018/11/SZAO_district_of_Moscow_coa.png">
            <a:extLst>
              <a:ext uri="{FF2B5EF4-FFF2-40B4-BE49-F238E27FC236}">
                <a16:creationId xmlns:a16="http://schemas.microsoft.com/office/drawing/2014/main" id="{3CD79DD7-49FB-4078-BA22-C5467D090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936" y="163413"/>
            <a:ext cx="737329" cy="68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82846" y="1012223"/>
            <a:ext cx="7043371" cy="465632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3AA0D6F-1AFB-4127-BCBF-113D1BC6042C}"/>
              </a:ext>
            </a:extLst>
          </p:cNvPr>
          <p:cNvSpPr txBox="1"/>
          <p:nvPr/>
        </p:nvSpPr>
        <p:spPr>
          <a:xfrm>
            <a:off x="8763042" y="1733603"/>
            <a:ext cx="3733758" cy="108411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chemeClr val="tx1"/>
            </a:solidFill>
          </a:ln>
        </p:spPr>
        <p:txBody>
          <a:bodyPr wrap="square" lIns="27000" tIns="27000" rIns="27000" bIns="27000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Строительство ОРП на 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Машкинском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шоссе, вл. 38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(САО, р-н 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Молжаниновский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)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Дата начала работ 4 кв. 2022 года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8A568B89-CD3F-A246-8664-B78B5FC6688F}"/>
              </a:ext>
            </a:extLst>
          </p:cNvPr>
          <p:cNvCxnSpPr>
            <a:cxnSpLocks/>
          </p:cNvCxnSpPr>
          <p:nvPr/>
        </p:nvCxnSpPr>
        <p:spPr>
          <a:xfrm>
            <a:off x="10407238" y="2817713"/>
            <a:ext cx="102734" cy="376609"/>
          </a:xfrm>
          <a:prstGeom prst="straightConnector1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/>
          <a:srcRect r="8525"/>
          <a:stretch/>
        </p:blipFill>
        <p:spPr>
          <a:xfrm>
            <a:off x="59121" y="5796106"/>
            <a:ext cx="12067450" cy="4810125"/>
          </a:xfrm>
          <a:prstGeom prst="rect">
            <a:avLst/>
          </a:prstGeom>
        </p:spPr>
      </p:pic>
      <p:sp>
        <p:nvSpPr>
          <p:cNvPr id="29" name="Прямоугольный треугольник 28"/>
          <p:cNvSpPr/>
          <p:nvPr/>
        </p:nvSpPr>
        <p:spPr>
          <a:xfrm rot="16200000">
            <a:off x="14027424" y="9640237"/>
            <a:ext cx="843356" cy="1161404"/>
          </a:xfrm>
          <a:prstGeom prst="rtTriangl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24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211620" y="7457563"/>
            <a:ext cx="673059" cy="43573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884679" y="7410307"/>
            <a:ext cx="21415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Место размещения ОРП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5" name="Полилиния 14"/>
          <p:cNvSpPr/>
          <p:nvPr/>
        </p:nvSpPr>
        <p:spPr>
          <a:xfrm>
            <a:off x="5675086" y="7547429"/>
            <a:ext cx="5544457" cy="1349828"/>
          </a:xfrm>
          <a:custGeom>
            <a:avLst/>
            <a:gdLst>
              <a:gd name="connsiteX0" fmla="*/ 0 w 5515428"/>
              <a:gd name="connsiteY0" fmla="*/ 58057 h 1349828"/>
              <a:gd name="connsiteX1" fmla="*/ 217714 w 5515428"/>
              <a:gd name="connsiteY1" fmla="*/ 1349828 h 1349828"/>
              <a:gd name="connsiteX2" fmla="*/ 5515428 w 5515428"/>
              <a:gd name="connsiteY2" fmla="*/ 1016000 h 1349828"/>
              <a:gd name="connsiteX3" fmla="*/ 4455885 w 5515428"/>
              <a:gd name="connsiteY3" fmla="*/ 0 h 1349828"/>
              <a:gd name="connsiteX4" fmla="*/ 0 w 5515428"/>
              <a:gd name="connsiteY4" fmla="*/ 58057 h 1349828"/>
              <a:gd name="connsiteX0" fmla="*/ 0 w 5544457"/>
              <a:gd name="connsiteY0" fmla="*/ 58057 h 1349828"/>
              <a:gd name="connsiteX1" fmla="*/ 217714 w 5544457"/>
              <a:gd name="connsiteY1" fmla="*/ 1349828 h 1349828"/>
              <a:gd name="connsiteX2" fmla="*/ 5544457 w 5544457"/>
              <a:gd name="connsiteY2" fmla="*/ 1233715 h 1349828"/>
              <a:gd name="connsiteX3" fmla="*/ 4455885 w 5544457"/>
              <a:gd name="connsiteY3" fmla="*/ 0 h 1349828"/>
              <a:gd name="connsiteX4" fmla="*/ 0 w 5544457"/>
              <a:gd name="connsiteY4" fmla="*/ 58057 h 1349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44457" h="1349828">
                <a:moveTo>
                  <a:pt x="0" y="58057"/>
                </a:moveTo>
                <a:lnTo>
                  <a:pt x="217714" y="1349828"/>
                </a:lnTo>
                <a:lnTo>
                  <a:pt x="5544457" y="1233715"/>
                </a:lnTo>
                <a:lnTo>
                  <a:pt x="4455885" y="0"/>
                </a:lnTo>
                <a:lnTo>
                  <a:pt x="0" y="58057"/>
                </a:lnTo>
                <a:close/>
              </a:path>
            </a:pathLst>
          </a:custGeom>
          <a:solidFill>
            <a:srgbClr val="CC2222">
              <a:alpha val="74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5288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id="{1FF8D609-B044-694A-9DAD-3BEB116146C3}"/>
              </a:ext>
            </a:extLst>
          </p:cNvPr>
          <p:cNvSpPr/>
          <p:nvPr/>
        </p:nvSpPr>
        <p:spPr>
          <a:xfrm>
            <a:off x="127040" y="1519361"/>
            <a:ext cx="7448169" cy="431537"/>
          </a:xfrm>
          <a:prstGeom prst="roundRect">
            <a:avLst>
              <a:gd name="adj" fmla="val 161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1999" r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700" b="1" dirty="0">
                <a:solidFill>
                  <a:prstClr val="white"/>
                </a:solidFill>
                <a:latin typeface="Circe Bold" panose="020B0502020203020203" pitchFamily="34" charset="0"/>
              </a:rPr>
              <a:t>СЗАО</a:t>
            </a: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irce Bold" panose="020B0502020203020203" pitchFamily="34" charset="0"/>
              </a:rPr>
              <a:t>, район </a:t>
            </a:r>
            <a:r>
              <a:rPr lang="ru-RU" sz="1700" b="1" dirty="0">
                <a:solidFill>
                  <a:prstClr val="white"/>
                </a:solidFill>
                <a:latin typeface="Circe Bold" panose="020B0502020203020203" pitchFamily="34" charset="0"/>
              </a:rPr>
              <a:t>Северное </a:t>
            </a:r>
            <a:r>
              <a:rPr lang="ru-RU" sz="1700" b="1" dirty="0" smtClean="0">
                <a:solidFill>
                  <a:prstClr val="white"/>
                </a:solidFill>
                <a:latin typeface="Circe Bold" panose="020B0502020203020203" pitchFamily="34" charset="0"/>
              </a:rPr>
              <a:t>Тушино</a:t>
            </a:r>
            <a:endParaRPr kumimoji="0" lang="ru-RU" sz="17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irce Bold" panose="020B0502020203020203" pitchFamily="34" charset="0"/>
            </a:endParaRPr>
          </a:p>
        </p:txBody>
      </p:sp>
      <p:sp>
        <p:nvSpPr>
          <p:cNvPr id="329" name="Прямоугольник 328"/>
          <p:cNvSpPr/>
          <p:nvPr/>
        </p:nvSpPr>
        <p:spPr>
          <a:xfrm>
            <a:off x="2105537" y="57495"/>
            <a:ext cx="12981155" cy="9123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ru-RU" sz="3100" b="1" dirty="0">
                <a:solidFill>
                  <a:prstClr val="black"/>
                </a:solidFill>
                <a:latin typeface="Century Gothic" panose="020B0502020202020204" pitchFamily="34" charset="0"/>
              </a:rPr>
              <a:t>Вопрос устройства лыжной трассы на территории </a:t>
            </a:r>
            <a:r>
              <a:rPr lang="ru-RU" sz="3100" b="1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Алешкинского</a:t>
            </a:r>
            <a:r>
              <a:rPr lang="ru-RU" sz="3100" b="1" dirty="0">
                <a:solidFill>
                  <a:prstClr val="black"/>
                </a:solidFill>
                <a:latin typeface="Century Gothic" panose="020B0502020202020204" pitchFamily="34" charset="0"/>
              </a:rPr>
              <a:t> леса</a:t>
            </a:r>
          </a:p>
        </p:txBody>
      </p:sp>
      <p:pic>
        <p:nvPicPr>
          <p:cNvPr id="134" name="Рисунок 133">
            <a:extLst>
              <a:ext uri="{FF2B5EF4-FFF2-40B4-BE49-F238E27FC236}">
                <a16:creationId xmlns:a16="http://schemas.microsoft.com/office/drawing/2014/main" id="{1473D1F6-944B-3247-81CD-AE086DD42E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18" y="125473"/>
            <a:ext cx="673059" cy="800171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7619048"/>
              </p:ext>
            </p:extLst>
          </p:nvPr>
        </p:nvGraphicFramePr>
        <p:xfrm>
          <a:off x="127040" y="1903779"/>
          <a:ext cx="7448169" cy="25682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481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175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Заказчик</a:t>
                      </a:r>
                      <a:r>
                        <a:rPr lang="ru-RU" sz="1600" b="0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: </a:t>
                      </a:r>
                      <a:r>
                        <a:rPr lang="ru-RU" sz="1600" b="1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Департамент 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капитального </a:t>
                      </a:r>
                      <a:r>
                        <a:rPr lang="ru-RU" sz="1600" b="1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ремонта города Москвы</a:t>
                      </a:r>
                      <a:endParaRPr lang="ru-RU" sz="1600" b="1" i="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8714274"/>
                  </a:ext>
                </a:extLst>
              </a:tr>
              <a:tr h="2136526">
                <a:tc>
                  <a:txBody>
                    <a:bodyPr/>
                    <a:lstStyle/>
                    <a:p>
                      <a:r>
                        <a:rPr lang="ru-RU" sz="1600" b="0" i="0" kern="1200" noProof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Согласно информации, полученной от Департамента капитального ремонта города Москвы, выполнение работ по строительству лыже-роллерной трассы в Алешкинском лесу планируется выполнить в </a:t>
                      </a:r>
                      <a:r>
                        <a:rPr lang="en-US" sz="1600" b="0" i="0" kern="1200" noProof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20</a:t>
                      </a:r>
                      <a:r>
                        <a:rPr lang="ru-RU" sz="1600" b="0" i="0" kern="1200" noProof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23 г. в рамках реализации Государственной программы города Москвы «Развитие городской среды».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1213800"/>
                  </a:ext>
                </a:extLst>
              </a:tr>
            </a:tbl>
          </a:graphicData>
        </a:graphic>
      </p:graphicFrame>
      <p:pic>
        <p:nvPicPr>
          <p:cNvPr id="27" name="Picture 2" descr="https://mos-moto.ru/wp-content/uploads/2018/11/SZAO_district_of_Moscow_coa.png">
            <a:extLst>
              <a:ext uri="{FF2B5EF4-FFF2-40B4-BE49-F238E27FC236}">
                <a16:creationId xmlns:a16="http://schemas.microsoft.com/office/drawing/2014/main" id="{3CD79DD7-49FB-4078-BA22-C5467D090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936" y="163413"/>
            <a:ext cx="737329" cy="68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рямоугольный треугольник 28"/>
          <p:cNvSpPr/>
          <p:nvPr/>
        </p:nvSpPr>
        <p:spPr>
          <a:xfrm rot="16200000">
            <a:off x="13922041" y="9534854"/>
            <a:ext cx="843356" cy="1372170"/>
          </a:xfrm>
          <a:prstGeom prst="rtTriangl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</a:rPr>
              <a:t>25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r="4948"/>
          <a:stretch/>
        </p:blipFill>
        <p:spPr>
          <a:xfrm>
            <a:off x="7776189" y="1129441"/>
            <a:ext cx="7143658" cy="3843600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93AA0D6F-1AFB-4127-BCBF-113D1BC6042C}"/>
              </a:ext>
            </a:extLst>
          </p:cNvPr>
          <p:cNvSpPr txBox="1"/>
          <p:nvPr/>
        </p:nvSpPr>
        <p:spPr>
          <a:xfrm>
            <a:off x="8895471" y="1733275"/>
            <a:ext cx="3223957" cy="875265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chemeClr val="tx1"/>
            </a:solidFill>
          </a:ln>
        </p:spPr>
        <p:txBody>
          <a:bodyPr wrap="square" lIns="27000" tIns="27000" rIns="27000" bIns="27000" rtlCol="0" anchor="b">
            <a:spAutoFit/>
          </a:bodyPr>
          <a:lstStyle/>
          <a:p>
            <a:pPr>
              <a:spcAft>
                <a:spcPts val="75"/>
              </a:spcAft>
            </a:pPr>
            <a:r>
              <a:rPr lang="ru-RU" sz="1050" b="1" dirty="0">
                <a:latin typeface="Century Gothic" panose="020B0502020202020204" pitchFamily="34" charset="0"/>
              </a:rPr>
              <a:t>Обустройство лыжной трассы с инфраструктурой на территории </a:t>
            </a:r>
            <a:r>
              <a:rPr lang="ru-RU" sz="1050" b="1" dirty="0" err="1">
                <a:latin typeface="Century Gothic" panose="020B0502020202020204" pitchFamily="34" charset="0"/>
              </a:rPr>
              <a:t>Алешкинского</a:t>
            </a:r>
            <a:r>
              <a:rPr lang="ru-RU" sz="1050" b="1" dirty="0">
                <a:latin typeface="Century Gothic" panose="020B0502020202020204" pitchFamily="34" charset="0"/>
              </a:rPr>
              <a:t> леса  в границах ООПТ ПИП «Тушинский» </a:t>
            </a:r>
          </a:p>
          <a:p>
            <a:pPr>
              <a:spcAft>
                <a:spcPts val="75"/>
              </a:spcAft>
            </a:pPr>
            <a:r>
              <a:rPr lang="ru-RU" sz="1050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ДКР ориентировочно в 2023</a:t>
            </a:r>
            <a:endParaRPr lang="ru-RU" sz="1050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CBAD90A3-7481-407E-81CF-C2510AD2635C}"/>
              </a:ext>
            </a:extLst>
          </p:cNvPr>
          <p:cNvSpPr txBox="1"/>
          <p:nvPr/>
        </p:nvSpPr>
        <p:spPr>
          <a:xfrm rot="21419130">
            <a:off x="10421373" y="2862874"/>
            <a:ext cx="1155153" cy="2076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500" b="1" i="1">
                <a:solidFill>
                  <a:schemeClr val="tx1">
                    <a:lumMod val="85000"/>
                    <a:lumOff val="15000"/>
                  </a:schemeClr>
                </a:solidFill>
                <a:latin typeface="a_FuturaOrto"/>
              </a:defRPr>
            </a:lvl1pPr>
          </a:lstStyle>
          <a:p>
            <a:pPr algn="ctr"/>
            <a:r>
              <a:rPr lang="ru-RU" sz="749" b="0" dirty="0">
                <a:latin typeface="Franklin Gothic Book" panose="020B0503020102020204" pitchFamily="34" charset="0"/>
              </a:rPr>
              <a:t>Ул. </a:t>
            </a:r>
            <a:r>
              <a:rPr lang="ru-RU" sz="749" b="0" dirty="0" err="1">
                <a:latin typeface="Franklin Gothic Book" panose="020B0503020102020204" pitchFamily="34" charset="0"/>
              </a:rPr>
              <a:t>Вилиса</a:t>
            </a:r>
            <a:r>
              <a:rPr lang="ru-RU" sz="749" b="0" dirty="0">
                <a:latin typeface="Franklin Gothic Book" panose="020B0503020102020204" pitchFamily="34" charset="0"/>
              </a:rPr>
              <a:t> Лациса</a:t>
            </a:r>
          </a:p>
        </p:txBody>
      </p:sp>
      <p:cxnSp>
        <p:nvCxnSpPr>
          <p:cNvPr id="76" name="Прямая со стрелкой 75">
            <a:extLst>
              <a:ext uri="{FF2B5EF4-FFF2-40B4-BE49-F238E27FC236}">
                <a16:creationId xmlns:a16="http://schemas.microsoft.com/office/drawing/2014/main" id="{8A568B89-CD3F-A246-8664-B78B5FC6688F}"/>
              </a:ext>
            </a:extLst>
          </p:cNvPr>
          <p:cNvCxnSpPr>
            <a:cxnSpLocks/>
          </p:cNvCxnSpPr>
          <p:nvPr/>
        </p:nvCxnSpPr>
        <p:spPr>
          <a:xfrm>
            <a:off x="9660606" y="2608540"/>
            <a:ext cx="359694" cy="280808"/>
          </a:xfrm>
          <a:prstGeom prst="straightConnector1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62DDD94-B4D6-4793-AA25-3492C120DE2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1" t="463" r="3970" b="9402"/>
          <a:stretch/>
        </p:blipFill>
        <p:spPr>
          <a:xfrm>
            <a:off x="7993752" y="5431405"/>
            <a:ext cx="6926095" cy="400670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7B0DFB9-80BE-4828-AB77-A7230B8813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384" y="5442666"/>
            <a:ext cx="7533241" cy="4006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565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Прямоугольник 328"/>
          <p:cNvSpPr/>
          <p:nvPr/>
        </p:nvSpPr>
        <p:spPr>
          <a:xfrm>
            <a:off x="1562875" y="429937"/>
            <a:ext cx="12981155" cy="8214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100" b="1" dirty="0">
                <a:solidFill>
                  <a:prstClr val="black"/>
                </a:solidFill>
                <a:latin typeface="Century Gothic" panose="020B0502020202020204" pitchFamily="34" charset="0"/>
              </a:rPr>
              <a:t>Информация о деятельности </a:t>
            </a:r>
            <a:r>
              <a:rPr lang="ru-RU" sz="3100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за </a:t>
            </a:r>
            <a:r>
              <a:rPr lang="ru-RU" sz="3100" b="1" dirty="0">
                <a:solidFill>
                  <a:prstClr val="black"/>
                </a:solidFill>
                <a:latin typeface="Century Gothic" panose="020B0502020202020204" pitchFamily="34" charset="0"/>
              </a:rPr>
              <a:t>период с 20.09.2021 по 18.07.2022</a:t>
            </a:r>
          </a:p>
          <a:p>
            <a:pPr lvl="0" algn="ctr">
              <a:defRPr/>
            </a:pPr>
            <a:endParaRPr lang="ru-RU" sz="31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34" name="Рисунок 133">
            <a:extLst>
              <a:ext uri="{FF2B5EF4-FFF2-40B4-BE49-F238E27FC236}">
                <a16:creationId xmlns:a16="http://schemas.microsoft.com/office/drawing/2014/main" id="{1473D1F6-944B-3247-81CD-AE086DD42E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18" y="125473"/>
            <a:ext cx="673059" cy="800171"/>
          </a:xfrm>
          <a:prstGeom prst="rect">
            <a:avLst/>
          </a:prstGeom>
        </p:spPr>
      </p:pic>
      <p:pic>
        <p:nvPicPr>
          <p:cNvPr id="27" name="Picture 2" descr="https://mos-moto.ru/wp-content/uploads/2018/11/SZAO_district_of_Moscow_coa.png">
            <a:extLst>
              <a:ext uri="{FF2B5EF4-FFF2-40B4-BE49-F238E27FC236}">
                <a16:creationId xmlns:a16="http://schemas.microsoft.com/office/drawing/2014/main" id="{3CD79DD7-49FB-4078-BA22-C5467D090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936" y="163413"/>
            <a:ext cx="737329" cy="68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рямоугольный треугольник 28"/>
          <p:cNvSpPr/>
          <p:nvPr/>
        </p:nvSpPr>
        <p:spPr>
          <a:xfrm rot="16200000">
            <a:off x="14122352" y="9735165"/>
            <a:ext cx="843356" cy="971548"/>
          </a:xfrm>
          <a:prstGeom prst="rtTriangl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rPr>
              <a:t>3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796255653"/>
              </p:ext>
            </p:extLst>
          </p:nvPr>
        </p:nvGraphicFramePr>
        <p:xfrm>
          <a:off x="793092" y="1195690"/>
          <a:ext cx="13750938" cy="9236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30206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Прямоугольник 328"/>
          <p:cNvSpPr/>
          <p:nvPr/>
        </p:nvSpPr>
        <p:spPr>
          <a:xfrm>
            <a:off x="1746071" y="-132060"/>
            <a:ext cx="14370237" cy="12192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ru-RU" sz="3000" b="1" smtClean="0">
                <a:solidFill>
                  <a:prstClr val="black"/>
                </a:solidFill>
                <a:latin typeface="Century Gothic" panose="020B0502020202020204" pitchFamily="34" charset="0"/>
              </a:rPr>
              <a:t>Отчет Комитета </a:t>
            </a:r>
            <a:r>
              <a:rPr lang="ru-RU" sz="3000" b="1" dirty="0">
                <a:solidFill>
                  <a:prstClr val="black"/>
                </a:solidFill>
                <a:latin typeface="Century Gothic" panose="020B0502020202020204" pitchFamily="34" charset="0"/>
              </a:rPr>
              <a:t>Г</a:t>
            </a:r>
            <a:r>
              <a:rPr lang="ru-RU" sz="3000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осударственной Думы по государственному строительству и законодательству за весеннюю сессию 2022 года</a:t>
            </a:r>
            <a:endParaRPr lang="ru-RU" sz="30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34" name="Рисунок 133">
            <a:extLst>
              <a:ext uri="{FF2B5EF4-FFF2-40B4-BE49-F238E27FC236}">
                <a16:creationId xmlns:a16="http://schemas.microsoft.com/office/drawing/2014/main" id="{1473D1F6-944B-3247-81CD-AE086DD42E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18" y="125473"/>
            <a:ext cx="673059" cy="800171"/>
          </a:xfrm>
          <a:prstGeom prst="rect">
            <a:avLst/>
          </a:prstGeom>
        </p:spPr>
      </p:pic>
      <p:pic>
        <p:nvPicPr>
          <p:cNvPr id="27" name="Picture 2" descr="https://mos-moto.ru/wp-content/uploads/2018/11/SZAO_district_of_Moscow_coa.png">
            <a:extLst>
              <a:ext uri="{FF2B5EF4-FFF2-40B4-BE49-F238E27FC236}">
                <a16:creationId xmlns:a16="http://schemas.microsoft.com/office/drawing/2014/main" id="{3CD79DD7-49FB-4078-BA22-C5467D090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936" y="163413"/>
            <a:ext cx="737329" cy="68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Группа 8"/>
          <p:cNvGrpSpPr/>
          <p:nvPr/>
        </p:nvGrpSpPr>
        <p:grpSpPr>
          <a:xfrm>
            <a:off x="114301" y="1221117"/>
            <a:ext cx="14777884" cy="5144295"/>
            <a:chOff x="4381049" y="193468"/>
            <a:chExt cx="8800600" cy="2298946"/>
          </a:xfrm>
        </p:grpSpPr>
        <p:sp>
          <p:nvSpPr>
            <p:cNvPr id="10" name="Прямоугольник с двумя скругленными соседними углами 9"/>
            <p:cNvSpPr/>
            <p:nvPr/>
          </p:nvSpPr>
          <p:spPr>
            <a:xfrm rot="5400000">
              <a:off x="7631876" y="-3057359"/>
              <a:ext cx="2298946" cy="8800600"/>
            </a:xfrm>
            <a:prstGeom prst="round2SameRect">
              <a:avLst/>
            </a:prstGeom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TextBox 13"/>
            <p:cNvSpPr txBox="1"/>
            <p:nvPr/>
          </p:nvSpPr>
          <p:spPr>
            <a:xfrm>
              <a:off x="4617722" y="267928"/>
              <a:ext cx="8508428" cy="218909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endParaRPr lang="ru-RU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b="1" dirty="0" smtClean="0">
                  <a:solidFill>
                    <a:schemeClr val="accent1">
                      <a:lumMod val="75000"/>
                    </a:schemeClr>
                  </a:solidFill>
                  <a:latin typeface="Century Gothic" panose="020B0502020202020204" pitchFamily="34" charset="0"/>
                </a:rPr>
                <a:t>41</a:t>
              </a:r>
              <a:r>
                <a:rPr lang="ru-RU" dirty="0" smtClean="0">
                  <a:solidFill>
                    <a:schemeClr val="dk1"/>
                  </a:solidFill>
                  <a:latin typeface="Century Gothic" panose="020B0502020202020204" pitchFamily="34" charset="0"/>
                </a:rPr>
                <a:t> </a:t>
              </a:r>
              <a:r>
                <a:rPr lang="ru-RU" dirty="0">
                  <a:solidFill>
                    <a:schemeClr val="dk1"/>
                  </a:solidFill>
                  <a:latin typeface="Century Gothic" panose="020B0502020202020204" pitchFamily="34" charset="0"/>
                </a:rPr>
                <a:t>законопроект поступил на рассмотрение Комитета по государственному строительству и законодательству и готовятся к рассмотрению Советом Государственной </a:t>
              </a:r>
              <a:r>
                <a:rPr lang="ru-RU" dirty="0" smtClean="0">
                  <a:solidFill>
                    <a:schemeClr val="dk1"/>
                  </a:solidFill>
                  <a:latin typeface="Century Gothic" panose="020B0502020202020204" pitchFamily="34" charset="0"/>
                </a:rPr>
                <a:t>Думы.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ru-RU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b="1" dirty="0" smtClean="0">
                  <a:solidFill>
                    <a:schemeClr val="accent1">
                      <a:lumMod val="75000"/>
                    </a:schemeClr>
                  </a:solidFill>
                  <a:latin typeface="Century Gothic" panose="020B0502020202020204" pitchFamily="34" charset="0"/>
                </a:rPr>
                <a:t>11</a:t>
              </a:r>
              <a:r>
                <a:rPr lang="ru-RU" dirty="0" smtClean="0">
                  <a:solidFill>
                    <a:schemeClr val="dk1"/>
                  </a:solidFill>
                  <a:latin typeface="Century Gothic" panose="020B0502020202020204" pitchFamily="34" charset="0"/>
                </a:rPr>
                <a:t> </a:t>
              </a:r>
              <a:r>
                <a:rPr lang="ru-RU" dirty="0">
                  <a:solidFill>
                    <a:schemeClr val="dk1"/>
                  </a:solidFill>
                  <a:latin typeface="Century Gothic" panose="020B0502020202020204" pitchFamily="34" charset="0"/>
                </a:rPr>
                <a:t>законопроектов не было рассмотрено Государственной Думой в течение весенней сессии из числа подготовленных Комитетом к </a:t>
              </a:r>
              <a:r>
                <a:rPr lang="ru-RU" dirty="0" smtClean="0">
                  <a:solidFill>
                    <a:schemeClr val="dk1"/>
                  </a:solidFill>
                  <a:latin typeface="Century Gothic" panose="020B0502020202020204" pitchFamily="34" charset="0"/>
                </a:rPr>
                <a:t>рассмотрению.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ru-RU" dirty="0" smtClean="0">
                <a:solidFill>
                  <a:schemeClr val="dk1"/>
                </a:solidFill>
                <a:latin typeface="Century Gothic" panose="020B0502020202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b="1" dirty="0">
                  <a:solidFill>
                    <a:schemeClr val="accent1">
                      <a:lumMod val="75000"/>
                    </a:schemeClr>
                  </a:solidFill>
                  <a:latin typeface="Century Gothic" panose="020B0502020202020204" pitchFamily="34" charset="0"/>
                </a:rPr>
                <a:t>По</a:t>
              </a:r>
              <a:r>
                <a:rPr lang="ru-RU" dirty="0" smtClean="0">
                  <a:solidFill>
                    <a:schemeClr val="dk1"/>
                  </a:solidFill>
                  <a:latin typeface="Century Gothic" panose="020B0502020202020204" pitchFamily="34" charset="0"/>
                </a:rPr>
                <a:t> </a:t>
              </a:r>
              <a:r>
                <a:rPr lang="ru-RU" b="1" dirty="0">
                  <a:solidFill>
                    <a:schemeClr val="accent1">
                      <a:lumMod val="75000"/>
                    </a:schemeClr>
                  </a:solidFill>
                  <a:latin typeface="Century Gothic" panose="020B0502020202020204" pitchFamily="34" charset="0"/>
                </a:rPr>
                <a:t>91 </a:t>
              </a:r>
              <a:r>
                <a:rPr lang="ru-RU" dirty="0">
                  <a:solidFill>
                    <a:schemeClr val="dk1"/>
                  </a:solidFill>
                  <a:latin typeface="Century Gothic" panose="020B0502020202020204" pitchFamily="34" charset="0"/>
                </a:rPr>
                <a:t>законопроекту и закону</a:t>
              </a:r>
              <a:r>
                <a:rPr lang="ru-RU" b="1" dirty="0">
                  <a:solidFill>
                    <a:schemeClr val="accent1">
                      <a:lumMod val="75000"/>
                    </a:schemeClr>
                  </a:solidFill>
                  <a:latin typeface="Century Gothic" panose="020B0502020202020204" pitchFamily="34" charset="0"/>
                </a:rPr>
                <a:t> </a:t>
              </a:r>
              <a:r>
                <a:rPr lang="ru-RU" dirty="0">
                  <a:solidFill>
                    <a:schemeClr val="dk1"/>
                  </a:solidFill>
                  <a:latin typeface="Century Gothic" panose="020B0502020202020204" pitchFamily="34" charset="0"/>
                </a:rPr>
                <a:t>завершена работа (отозванные инициатором, возвращенные, снятые с рассмотрения и подписанные Президентом РФ</a:t>
              </a:r>
              <a:r>
                <a:rPr lang="ru-RU" dirty="0" smtClean="0">
                  <a:solidFill>
                    <a:schemeClr val="dk1"/>
                  </a:solidFill>
                  <a:latin typeface="Century Gothic" panose="020B0502020202020204" pitchFamily="34" charset="0"/>
                </a:rPr>
                <a:t>).</a:t>
              </a:r>
              <a:r>
                <a:rPr lang="ru-RU" b="1" dirty="0">
                  <a:solidFill>
                    <a:schemeClr val="accent1">
                      <a:lumMod val="75000"/>
                    </a:schemeClr>
                  </a:solidFill>
                  <a:latin typeface="Century Gothic" panose="020B0502020202020204" pitchFamily="34" charset="0"/>
                </a:rPr>
                <a:t> </a:t>
              </a:r>
              <a:endParaRPr lang="en-US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  <a:p>
              <a:endParaRPr lang="ru-RU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b="1" dirty="0" smtClean="0">
                  <a:solidFill>
                    <a:schemeClr val="accent1">
                      <a:lumMod val="75000"/>
                    </a:schemeClr>
                  </a:solidFill>
                  <a:latin typeface="Century Gothic" panose="020B0502020202020204" pitchFamily="34" charset="0"/>
                </a:rPr>
                <a:t>30</a:t>
              </a:r>
              <a:r>
                <a:rPr lang="ru-RU" dirty="0" smtClean="0">
                  <a:solidFill>
                    <a:schemeClr val="dk1"/>
                  </a:solidFill>
                  <a:latin typeface="Century Gothic" panose="020B0502020202020204" pitchFamily="34" charset="0"/>
                </a:rPr>
                <a:t> </a:t>
              </a:r>
              <a:r>
                <a:rPr lang="ru-RU" dirty="0">
                  <a:solidFill>
                    <a:schemeClr val="dk1"/>
                  </a:solidFill>
                  <a:latin typeface="Century Gothic" panose="020B0502020202020204" pitchFamily="34" charset="0"/>
                </a:rPr>
                <a:t>проектов постановлений Государственной Думы по общественно-значимым </a:t>
              </a:r>
              <a:r>
                <a:rPr lang="ru-RU" dirty="0" smtClean="0">
                  <a:solidFill>
                    <a:schemeClr val="dk1"/>
                  </a:solidFill>
                  <a:latin typeface="Century Gothic" panose="020B0502020202020204" pitchFamily="34" charset="0"/>
                </a:rPr>
                <a:t>вопросам находятся на </a:t>
              </a:r>
              <a:r>
                <a:rPr lang="ru-RU" dirty="0">
                  <a:solidFill>
                    <a:schemeClr val="dk1"/>
                  </a:solidFill>
                  <a:latin typeface="Century Gothic" panose="020B0502020202020204" pitchFamily="34" charset="0"/>
                </a:rPr>
                <a:t>рассмотрении </a:t>
              </a:r>
              <a:r>
                <a:rPr lang="ru-RU" dirty="0" smtClean="0">
                  <a:solidFill>
                    <a:schemeClr val="dk1"/>
                  </a:solidFill>
                  <a:latin typeface="Century Gothic" panose="020B0502020202020204" pitchFamily="34" charset="0"/>
                </a:rPr>
                <a:t>Комитета.</a:t>
              </a:r>
              <a:endParaRPr lang="ru-RU" dirty="0">
                <a:solidFill>
                  <a:schemeClr val="dk1"/>
                </a:solidFill>
                <a:latin typeface="Century Gothic" panose="020B0502020202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ru-RU" dirty="0">
                <a:solidFill>
                  <a:schemeClr val="dk1"/>
                </a:solidFill>
                <a:latin typeface="Century Gothic" panose="020B0502020202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b="1" dirty="0" smtClean="0">
                  <a:solidFill>
                    <a:schemeClr val="accent1">
                      <a:lumMod val="75000"/>
                    </a:schemeClr>
                  </a:solidFill>
                  <a:latin typeface="Century Gothic" panose="020B0502020202020204" pitchFamily="34" charset="0"/>
                </a:rPr>
                <a:t>34 </a:t>
              </a:r>
              <a:r>
                <a:rPr lang="ru-RU" dirty="0">
                  <a:solidFill>
                    <a:schemeClr val="dk1"/>
                  </a:solidFill>
                  <a:latin typeface="Century Gothic" panose="020B0502020202020204" pitchFamily="34" charset="0"/>
                </a:rPr>
                <a:t>заседания Комитета проведено, рассмотрено </a:t>
              </a:r>
              <a:r>
                <a:rPr lang="ru-RU" b="1" dirty="0">
                  <a:solidFill>
                    <a:schemeClr val="accent1">
                      <a:lumMod val="75000"/>
                    </a:schemeClr>
                  </a:solidFill>
                  <a:latin typeface="Century Gothic" panose="020B0502020202020204" pitchFamily="34" charset="0"/>
                </a:rPr>
                <a:t>287</a:t>
              </a:r>
              <a:r>
                <a:rPr lang="ru-RU" dirty="0">
                  <a:solidFill>
                    <a:schemeClr val="dk1"/>
                  </a:solidFill>
                  <a:latin typeface="Century Gothic" panose="020B0502020202020204" pitchFamily="34" charset="0"/>
                </a:rPr>
                <a:t> вопросов</a:t>
              </a:r>
              <a:r>
                <a:rPr lang="ru-RU" dirty="0" smtClean="0">
                  <a:solidFill>
                    <a:schemeClr val="dk1"/>
                  </a:solidFill>
                  <a:latin typeface="Century Gothic" panose="020B0502020202020204" pitchFamily="34" charset="0"/>
                </a:rPr>
                <a:t>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ru-RU" dirty="0" smtClean="0">
                <a:solidFill>
                  <a:schemeClr val="dk1"/>
                </a:solidFill>
                <a:latin typeface="Century Gothic" panose="020B0502020202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b="1" dirty="0" smtClean="0">
                  <a:solidFill>
                    <a:schemeClr val="accent1">
                      <a:lumMod val="75000"/>
                    </a:schemeClr>
                  </a:solidFill>
                  <a:latin typeface="Century Gothic" panose="020B0502020202020204" pitchFamily="34" charset="0"/>
                </a:rPr>
                <a:t>303</a:t>
              </a:r>
              <a:r>
                <a:rPr lang="ru-RU" dirty="0" smtClean="0">
                  <a:solidFill>
                    <a:schemeClr val="dk1"/>
                  </a:solidFill>
                  <a:latin typeface="Century Gothic" panose="020B0502020202020204" pitchFamily="34" charset="0"/>
                </a:rPr>
                <a:t> </a:t>
              </a:r>
              <a:r>
                <a:rPr lang="ru-RU" dirty="0">
                  <a:solidFill>
                    <a:schemeClr val="dk1"/>
                  </a:solidFill>
                  <a:latin typeface="Century Gothic" panose="020B0502020202020204" pitchFamily="34" charset="0"/>
                </a:rPr>
                <a:t>проекта федеральных законов </a:t>
              </a:r>
              <a:r>
                <a:rPr lang="ru-RU" dirty="0" smtClean="0">
                  <a:solidFill>
                    <a:schemeClr val="dk1"/>
                  </a:solidFill>
                  <a:latin typeface="Century Gothic" panose="020B0502020202020204" pitchFamily="34" charset="0"/>
                </a:rPr>
                <a:t>находятся </a:t>
              </a:r>
              <a:r>
                <a:rPr lang="ru-RU" dirty="0">
                  <a:solidFill>
                    <a:schemeClr val="dk1"/>
                  </a:solidFill>
                  <a:latin typeface="Century Gothic" panose="020B0502020202020204" pitchFamily="34" charset="0"/>
                </a:rPr>
                <a:t>на рассмотрении </a:t>
              </a:r>
              <a:r>
                <a:rPr lang="ru-RU" dirty="0" smtClean="0">
                  <a:solidFill>
                    <a:schemeClr val="dk1"/>
                  </a:solidFill>
                  <a:latin typeface="Century Gothic" panose="020B0502020202020204" pitchFamily="34" charset="0"/>
                </a:rPr>
                <a:t>Комитета, </a:t>
              </a:r>
              <a:r>
                <a:rPr lang="ru-RU" dirty="0">
                  <a:solidFill>
                    <a:schemeClr val="dk1"/>
                  </a:solidFill>
                  <a:latin typeface="Century Gothic" panose="020B0502020202020204" pitchFamily="34" charset="0"/>
                </a:rPr>
                <a:t>из которых </a:t>
              </a:r>
              <a:r>
                <a:rPr lang="ru-RU" b="1" dirty="0">
                  <a:solidFill>
                    <a:schemeClr val="accent1">
                      <a:lumMod val="75000"/>
                    </a:schemeClr>
                  </a:solidFill>
                  <a:latin typeface="Century Gothic" panose="020B0502020202020204" pitchFamily="34" charset="0"/>
                </a:rPr>
                <a:t>93</a:t>
              </a:r>
              <a:r>
                <a:rPr lang="ru-RU" dirty="0">
                  <a:solidFill>
                    <a:schemeClr val="dk1"/>
                  </a:solidFill>
                  <a:latin typeface="Century Gothic" panose="020B0502020202020204" pitchFamily="34" charset="0"/>
                </a:rPr>
                <a:t> внесены в текущем созыве.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endParaRPr lang="ru-RU" dirty="0">
                <a:solidFill>
                  <a:schemeClr val="dk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114301" y="8835173"/>
            <a:ext cx="14777884" cy="1059153"/>
            <a:chOff x="4381049" y="355458"/>
            <a:chExt cx="8800600" cy="2298946"/>
          </a:xfrm>
        </p:grpSpPr>
        <p:sp>
          <p:nvSpPr>
            <p:cNvPr id="16" name="Прямоугольник с двумя скругленными соседними углами 15"/>
            <p:cNvSpPr/>
            <p:nvPr/>
          </p:nvSpPr>
          <p:spPr>
            <a:xfrm rot="5400000">
              <a:off x="7631876" y="-2895369"/>
              <a:ext cx="2298946" cy="8800600"/>
            </a:xfrm>
            <a:prstGeom prst="round2SameRect">
              <a:avLst/>
            </a:prstGeom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TextBox 16"/>
            <p:cNvSpPr txBox="1"/>
            <p:nvPr/>
          </p:nvSpPr>
          <p:spPr>
            <a:xfrm>
              <a:off x="4560997" y="467682"/>
              <a:ext cx="8508428" cy="20744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b="1" dirty="0" smtClean="0">
                  <a:solidFill>
                    <a:schemeClr val="accent1">
                      <a:lumMod val="75000"/>
                    </a:schemeClr>
                  </a:solidFill>
                  <a:latin typeface="Century Gothic" panose="020B0502020202020204" pitchFamily="34" charset="0"/>
                </a:rPr>
                <a:t>2 235 </a:t>
              </a:r>
              <a:r>
                <a:rPr lang="ru-RU" dirty="0" smtClean="0">
                  <a:solidFill>
                    <a:schemeClr val="dk1"/>
                  </a:solidFill>
                  <a:latin typeface="Century Gothic" panose="020B0502020202020204" pitchFamily="34" charset="0"/>
                </a:rPr>
                <a:t>обращений поступило</a:t>
              </a:r>
              <a:r>
                <a:rPr lang="ru-RU" dirty="0">
                  <a:solidFill>
                    <a:schemeClr val="dk1"/>
                  </a:solidFill>
                  <a:latin typeface="Century Gothic" panose="020B0502020202020204" pitchFamily="34" charset="0"/>
                </a:rPr>
                <a:t> в Комитет</a:t>
              </a:r>
              <a:r>
                <a:rPr lang="ru-RU" dirty="0" smtClean="0">
                  <a:solidFill>
                    <a:schemeClr val="dk1"/>
                  </a:solidFill>
                  <a:latin typeface="Century Gothic" panose="020B0502020202020204" pitchFamily="34" charset="0"/>
                </a:rPr>
                <a:t> за </a:t>
              </a:r>
              <a:r>
                <a:rPr lang="ru-RU" dirty="0">
                  <a:solidFill>
                    <a:schemeClr val="dk1"/>
                  </a:solidFill>
                  <a:latin typeface="Century Gothic" panose="020B0502020202020204" pitchFamily="34" charset="0"/>
                </a:rPr>
                <a:t>весеннюю сессию 2022 </a:t>
              </a:r>
              <a:r>
                <a:rPr lang="ru-RU" dirty="0" smtClean="0">
                  <a:solidFill>
                    <a:schemeClr val="dk1"/>
                  </a:solidFill>
                  <a:latin typeface="Century Gothic" panose="020B0502020202020204" pitchFamily="34" charset="0"/>
                </a:rPr>
                <a:t>года.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b="1" dirty="0">
                  <a:solidFill>
                    <a:schemeClr val="accent1">
                      <a:lumMod val="75000"/>
                    </a:schemeClr>
                  </a:solidFill>
                  <a:latin typeface="Century Gothic" panose="020B0502020202020204" pitchFamily="34" charset="0"/>
                </a:rPr>
                <a:t>На</a:t>
              </a:r>
              <a:r>
                <a:rPr lang="ru-RU" dirty="0" smtClean="0">
                  <a:solidFill>
                    <a:schemeClr val="dk1"/>
                  </a:solidFill>
                  <a:latin typeface="Century Gothic" panose="020B0502020202020204" pitchFamily="34" charset="0"/>
                </a:rPr>
                <a:t> </a:t>
              </a:r>
              <a:r>
                <a:rPr lang="ru-RU" b="1" dirty="0" smtClean="0">
                  <a:solidFill>
                    <a:schemeClr val="accent1">
                      <a:lumMod val="75000"/>
                    </a:schemeClr>
                  </a:solidFill>
                  <a:latin typeface="Century Gothic" panose="020B0502020202020204" pitchFamily="34" charset="0"/>
                </a:rPr>
                <a:t>1 715</a:t>
              </a:r>
              <a:r>
                <a:rPr lang="ru-RU" dirty="0" smtClean="0">
                  <a:solidFill>
                    <a:schemeClr val="dk1"/>
                  </a:solidFill>
                  <a:latin typeface="Century Gothic" panose="020B0502020202020204" pitchFamily="34" charset="0"/>
                </a:rPr>
                <a:t> </a:t>
              </a:r>
              <a:r>
                <a:rPr lang="ru-RU" dirty="0">
                  <a:solidFill>
                    <a:schemeClr val="dk1"/>
                  </a:solidFill>
                  <a:latin typeface="Century Gothic" panose="020B0502020202020204" pitchFamily="34" charset="0"/>
                </a:rPr>
                <a:t>обращений подготовлены ответы и </a:t>
              </a:r>
              <a:r>
                <a:rPr lang="ru-RU" dirty="0" smtClean="0">
                  <a:solidFill>
                    <a:schemeClr val="dk1"/>
                  </a:solidFill>
                  <a:latin typeface="Century Gothic" panose="020B0502020202020204" pitchFamily="34" charset="0"/>
                </a:rPr>
                <a:t>запросы.</a:t>
              </a:r>
              <a:endParaRPr lang="ru-RU" dirty="0">
                <a:solidFill>
                  <a:schemeClr val="dk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114300" y="6507534"/>
            <a:ext cx="14777884" cy="2138441"/>
            <a:chOff x="4381049" y="318260"/>
            <a:chExt cx="8800600" cy="2298946"/>
          </a:xfrm>
        </p:grpSpPr>
        <p:sp>
          <p:nvSpPr>
            <p:cNvPr id="19" name="Прямоугольник с двумя скругленными соседними углами 18"/>
            <p:cNvSpPr/>
            <p:nvPr/>
          </p:nvSpPr>
          <p:spPr>
            <a:xfrm rot="5400000">
              <a:off x="7631876" y="-2932567"/>
              <a:ext cx="2298946" cy="8800600"/>
            </a:xfrm>
            <a:prstGeom prst="round2SameRect">
              <a:avLst/>
            </a:prstGeom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TextBox 19"/>
            <p:cNvSpPr txBox="1"/>
            <p:nvPr/>
          </p:nvSpPr>
          <p:spPr>
            <a:xfrm>
              <a:off x="4560997" y="361291"/>
              <a:ext cx="8508428" cy="22024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r>
                <a:rPr lang="ru-RU" dirty="0" smtClean="0">
                  <a:solidFill>
                    <a:schemeClr val="dk1"/>
                  </a:solidFill>
                  <a:latin typeface="Century Gothic" panose="020B0502020202020204" pitchFamily="34" charset="0"/>
                </a:rPr>
                <a:t>По </a:t>
              </a:r>
              <a:r>
                <a:rPr lang="ru-RU" dirty="0">
                  <a:solidFill>
                    <a:schemeClr val="dk1"/>
                  </a:solidFill>
                  <a:latin typeface="Century Gothic" panose="020B0502020202020204" pitchFamily="34" charset="0"/>
                </a:rPr>
                <a:t>данным </a:t>
              </a:r>
              <a:r>
                <a:rPr lang="ru-RU" dirty="0" smtClean="0">
                  <a:solidFill>
                    <a:schemeClr val="dk1"/>
                  </a:solidFill>
                  <a:latin typeface="Century Gothic" panose="020B0502020202020204" pitchFamily="34" charset="0"/>
                </a:rPr>
                <a:t>системы </a:t>
              </a:r>
              <a:r>
                <a:rPr lang="ru-RU" dirty="0">
                  <a:solidFill>
                    <a:schemeClr val="dk1"/>
                  </a:solidFill>
                  <a:latin typeface="Century Gothic" panose="020B0502020202020204" pitchFamily="34" charset="0"/>
                </a:rPr>
                <a:t>автоматизации делопроизводства и </a:t>
              </a:r>
              <a:r>
                <a:rPr lang="ru-RU" dirty="0" smtClean="0">
                  <a:solidFill>
                    <a:schemeClr val="dk1"/>
                  </a:solidFill>
                  <a:latin typeface="Century Gothic" panose="020B0502020202020204" pitchFamily="34" charset="0"/>
                </a:rPr>
                <a:t>документооборота (САДД):</a:t>
              </a:r>
              <a:endParaRPr lang="ru-RU" dirty="0">
                <a:solidFill>
                  <a:schemeClr val="dk1"/>
                </a:solidFill>
                <a:latin typeface="Century Gothic" panose="020B0502020202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b="1" dirty="0">
                  <a:solidFill>
                    <a:schemeClr val="accent1">
                      <a:lumMod val="75000"/>
                    </a:schemeClr>
                  </a:solidFill>
                  <a:latin typeface="Century Gothic" panose="020B0502020202020204" pitchFamily="34" charset="0"/>
                </a:rPr>
                <a:t>12</a:t>
              </a:r>
              <a:r>
                <a:rPr lang="ru-RU" b="1" dirty="0">
                  <a:solidFill>
                    <a:schemeClr val="dk1"/>
                  </a:solidFill>
                  <a:latin typeface="Century Gothic" panose="020B0502020202020204" pitchFamily="34" charset="0"/>
                </a:rPr>
                <a:t> </a:t>
              </a:r>
              <a:r>
                <a:rPr lang="ru-RU" b="1" dirty="0">
                  <a:solidFill>
                    <a:schemeClr val="accent1">
                      <a:lumMod val="75000"/>
                    </a:schemeClr>
                  </a:solidFill>
                  <a:latin typeface="Century Gothic" panose="020B0502020202020204" pitchFamily="34" charset="0"/>
                </a:rPr>
                <a:t>693</a:t>
              </a:r>
              <a:r>
                <a:rPr lang="ru-RU" dirty="0">
                  <a:solidFill>
                    <a:schemeClr val="dk1"/>
                  </a:solidFill>
                  <a:latin typeface="Century Gothic" panose="020B0502020202020204" pitchFamily="34" charset="0"/>
                </a:rPr>
                <a:t> </a:t>
              </a:r>
              <a:r>
                <a:rPr lang="ru-RU" dirty="0" smtClean="0">
                  <a:solidFill>
                    <a:schemeClr val="dk1"/>
                  </a:solidFill>
                  <a:latin typeface="Century Gothic" panose="020B0502020202020204" pitchFamily="34" charset="0"/>
                </a:rPr>
                <a:t>документа составил документооборот Комитета.</a:t>
              </a:r>
              <a:endParaRPr lang="ru-RU" dirty="0">
                <a:solidFill>
                  <a:schemeClr val="dk1"/>
                </a:solidFill>
                <a:latin typeface="Century Gothic" panose="020B0502020202020204" pitchFamily="34" charset="0"/>
              </a:endParaRPr>
            </a:p>
            <a:p>
              <a:r>
                <a:rPr lang="ru-RU" dirty="0">
                  <a:solidFill>
                    <a:schemeClr val="dk1"/>
                  </a:solidFill>
                  <a:latin typeface="Century Gothic" panose="020B0502020202020204" pitchFamily="34" charset="0"/>
                </a:rPr>
                <a:t>Из них: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b="1" dirty="0">
                  <a:solidFill>
                    <a:schemeClr val="accent1">
                      <a:lumMod val="75000"/>
                    </a:schemeClr>
                  </a:solidFill>
                  <a:latin typeface="Century Gothic" panose="020B0502020202020204" pitchFamily="34" charset="0"/>
                </a:rPr>
                <a:t>10 </a:t>
              </a:r>
              <a:r>
                <a:rPr lang="ru-RU" b="1" dirty="0" smtClean="0">
                  <a:solidFill>
                    <a:schemeClr val="accent1">
                      <a:lumMod val="75000"/>
                    </a:schemeClr>
                  </a:solidFill>
                  <a:latin typeface="Century Gothic" panose="020B0502020202020204" pitchFamily="34" charset="0"/>
                </a:rPr>
                <a:t>467</a:t>
              </a:r>
              <a:r>
                <a:rPr lang="ru-RU" dirty="0" smtClean="0">
                  <a:solidFill>
                    <a:schemeClr val="dk1"/>
                  </a:solidFill>
                  <a:latin typeface="Century Gothic" panose="020B0502020202020204" pitchFamily="34" charset="0"/>
                </a:rPr>
                <a:t> </a:t>
              </a:r>
              <a:r>
                <a:rPr lang="ru-RU" dirty="0">
                  <a:solidFill>
                    <a:schemeClr val="dk1"/>
                  </a:solidFill>
                  <a:latin typeface="Century Gothic" panose="020B0502020202020204" pitchFamily="34" charset="0"/>
                </a:rPr>
                <a:t>входящих </a:t>
              </a:r>
              <a:r>
                <a:rPr lang="ru-RU" dirty="0" smtClean="0">
                  <a:solidFill>
                    <a:schemeClr val="dk1"/>
                  </a:solidFill>
                  <a:latin typeface="Century Gothic" panose="020B0502020202020204" pitchFamily="34" charset="0"/>
                </a:rPr>
                <a:t>документов;</a:t>
              </a:r>
              <a:endParaRPr lang="ru-RU" dirty="0">
                <a:solidFill>
                  <a:schemeClr val="dk1"/>
                </a:solidFill>
                <a:latin typeface="Century Gothic" panose="020B0502020202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b="1" dirty="0" smtClean="0">
                  <a:solidFill>
                    <a:schemeClr val="accent1">
                      <a:lumMod val="75000"/>
                    </a:schemeClr>
                  </a:solidFill>
                  <a:latin typeface="Century Gothic" panose="020B0502020202020204" pitchFamily="34" charset="0"/>
                </a:rPr>
                <a:t>2 226 </a:t>
              </a:r>
              <a:r>
                <a:rPr lang="ru-RU" dirty="0" smtClean="0">
                  <a:solidFill>
                    <a:schemeClr val="dk1"/>
                  </a:solidFill>
                  <a:latin typeface="Century Gothic" panose="020B0502020202020204" pitchFamily="34" charset="0"/>
                </a:rPr>
                <a:t>исходящих документов (</a:t>
              </a:r>
              <a:r>
                <a:rPr lang="ru-RU" b="1" dirty="0" smtClean="0">
                  <a:solidFill>
                    <a:schemeClr val="accent1">
                      <a:lumMod val="75000"/>
                    </a:schemeClr>
                  </a:solidFill>
                  <a:latin typeface="Century Gothic" panose="020B0502020202020204" pitchFamily="34" charset="0"/>
                </a:rPr>
                <a:t>894 </a:t>
              </a:r>
              <a:r>
                <a:rPr lang="ru-RU" dirty="0">
                  <a:solidFill>
                    <a:schemeClr val="dk1"/>
                  </a:solidFill>
                  <a:latin typeface="Century Gothic" panose="020B0502020202020204" pitchFamily="34" charset="0"/>
                </a:rPr>
                <a:t>документа</a:t>
              </a:r>
              <a:r>
                <a:rPr lang="ru-RU" b="1" dirty="0" smtClean="0">
                  <a:solidFill>
                    <a:schemeClr val="accent1">
                      <a:lumMod val="75000"/>
                    </a:schemeClr>
                  </a:solidFill>
                  <a:latin typeface="Century Gothic" panose="020B0502020202020204" pitchFamily="34" charset="0"/>
                </a:rPr>
                <a:t> </a:t>
              </a:r>
              <a:r>
                <a:rPr lang="ru-RU" dirty="0" smtClean="0">
                  <a:solidFill>
                    <a:schemeClr val="dk1"/>
                  </a:solidFill>
                  <a:latin typeface="Century Gothic" panose="020B0502020202020204" pitchFamily="34" charset="0"/>
                </a:rPr>
                <a:t>направленных </a:t>
              </a:r>
              <a:r>
                <a:rPr lang="ru-RU" dirty="0">
                  <a:solidFill>
                    <a:schemeClr val="dk1"/>
                  </a:solidFill>
                  <a:latin typeface="Century Gothic" panose="020B0502020202020204" pitchFamily="34" charset="0"/>
                </a:rPr>
                <a:t>за пределы Государственной </a:t>
              </a:r>
              <a:r>
                <a:rPr lang="ru-RU" dirty="0" smtClean="0">
                  <a:solidFill>
                    <a:schemeClr val="dk1"/>
                  </a:solidFill>
                  <a:latin typeface="Century Gothic" panose="020B0502020202020204" pitchFamily="34" charset="0"/>
                </a:rPr>
                <a:t>Думы и </a:t>
              </a:r>
              <a:r>
                <a:rPr lang="ru-RU" b="1" dirty="0" smtClean="0">
                  <a:solidFill>
                    <a:schemeClr val="accent1">
                      <a:lumMod val="75000"/>
                    </a:schemeClr>
                  </a:solidFill>
                  <a:latin typeface="Century Gothic" panose="020B0502020202020204" pitchFamily="34" charset="0"/>
                </a:rPr>
                <a:t>1 332</a:t>
              </a:r>
              <a:r>
                <a:rPr lang="ru-RU" dirty="0" smtClean="0">
                  <a:solidFill>
                    <a:schemeClr val="dk1"/>
                  </a:solidFill>
                  <a:latin typeface="Century Gothic" panose="020B0502020202020204" pitchFamily="34" charset="0"/>
                </a:rPr>
                <a:t> внутренних документов </a:t>
              </a:r>
              <a:r>
                <a:rPr lang="ru-RU" dirty="0">
                  <a:solidFill>
                    <a:schemeClr val="dk1"/>
                  </a:solidFill>
                  <a:latin typeface="Century Gothic" panose="020B0502020202020204" pitchFamily="34" charset="0"/>
                </a:rPr>
                <a:t>(по Государственной </a:t>
              </a:r>
              <a:r>
                <a:rPr lang="ru-RU" dirty="0" smtClean="0">
                  <a:solidFill>
                    <a:schemeClr val="dk1"/>
                  </a:solidFill>
                  <a:latin typeface="Century Gothic" panose="020B0502020202020204" pitchFamily="34" charset="0"/>
                </a:rPr>
                <a:t>Думе)).</a:t>
              </a:r>
              <a:endParaRPr lang="ru-RU" dirty="0">
                <a:solidFill>
                  <a:schemeClr val="dk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29" name="Прямоугольный треугольник 28"/>
          <p:cNvSpPr/>
          <p:nvPr/>
        </p:nvSpPr>
        <p:spPr>
          <a:xfrm rot="16200000">
            <a:off x="14122352" y="9735165"/>
            <a:ext cx="843356" cy="971548"/>
          </a:xfrm>
          <a:prstGeom prst="rtTriangl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rPr>
              <a:t>4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88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Прямоугольник 328"/>
          <p:cNvSpPr/>
          <p:nvPr/>
        </p:nvSpPr>
        <p:spPr>
          <a:xfrm>
            <a:off x="1485315" y="163413"/>
            <a:ext cx="12981155" cy="8214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100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Информация о количестве отработанных обращений жителей</a:t>
            </a:r>
            <a:endParaRPr lang="ru-RU" sz="31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34" name="Рисунок 133">
            <a:extLst>
              <a:ext uri="{FF2B5EF4-FFF2-40B4-BE49-F238E27FC236}">
                <a16:creationId xmlns:a16="http://schemas.microsoft.com/office/drawing/2014/main" id="{1473D1F6-944B-3247-81CD-AE086DD42E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18" y="125473"/>
            <a:ext cx="673059" cy="800171"/>
          </a:xfrm>
          <a:prstGeom prst="rect">
            <a:avLst/>
          </a:prstGeom>
        </p:spPr>
      </p:pic>
      <p:pic>
        <p:nvPicPr>
          <p:cNvPr id="27" name="Picture 2" descr="https://mos-moto.ru/wp-content/uploads/2018/11/SZAO_district_of_Moscow_coa.png">
            <a:extLst>
              <a:ext uri="{FF2B5EF4-FFF2-40B4-BE49-F238E27FC236}">
                <a16:creationId xmlns:a16="http://schemas.microsoft.com/office/drawing/2014/main" id="{3CD79DD7-49FB-4078-BA22-C5467D090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936" y="163413"/>
            <a:ext cx="737329" cy="68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рямоугольный треугольник 28"/>
          <p:cNvSpPr/>
          <p:nvPr/>
        </p:nvSpPr>
        <p:spPr>
          <a:xfrm rot="16200000">
            <a:off x="14122352" y="9735165"/>
            <a:ext cx="843356" cy="971548"/>
          </a:xfrm>
          <a:prstGeom prst="rtTriangl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rPr>
              <a:t>5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/>
          </p:nvPr>
        </p:nvGraphicFramePr>
        <p:xfrm>
          <a:off x="2728323" y="1228258"/>
          <a:ext cx="9666877" cy="21947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997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67144">
                  <a:extLst>
                    <a:ext uri="{9D8B030D-6E8A-4147-A177-3AD203B41FA5}">
                      <a16:colId xmlns:a16="http://schemas.microsoft.com/office/drawing/2014/main" val="2656352072"/>
                    </a:ext>
                  </a:extLst>
                </a:gridCol>
              </a:tblGrid>
              <a:tr h="68218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kern="1200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Район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kern="1200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Количество  направленных обращений жителей </a:t>
                      </a:r>
                      <a:endParaRPr lang="ru-RU" sz="1600" b="1" i="0" kern="1200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1603252"/>
                  </a:ext>
                </a:extLst>
              </a:tr>
              <a:tr h="50417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Куркино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</a:t>
                      </a:r>
                      <a:endParaRPr lang="ru-RU" sz="1600" b="1" i="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5793636"/>
                  </a:ext>
                </a:extLst>
              </a:tr>
              <a:tr h="50417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Северное-Тушино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14</a:t>
                      </a:r>
                      <a:endParaRPr lang="ru-RU" sz="1600" b="1" i="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1213800"/>
                  </a:ext>
                </a:extLst>
              </a:tr>
              <a:tr h="50417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Всего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15</a:t>
                      </a:r>
                      <a:endParaRPr lang="ru-RU" sz="1600" b="1" i="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2636857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980376" y="3713599"/>
          <a:ext cx="13486093" cy="5208545"/>
        </p:xfrm>
        <a:graphic>
          <a:graphicData uri="http://schemas.openxmlformats.org/drawingml/2006/table">
            <a:tbl>
              <a:tblPr/>
              <a:tblGrid>
                <a:gridCol w="4776553">
                  <a:extLst>
                    <a:ext uri="{9D8B030D-6E8A-4147-A177-3AD203B41FA5}">
                      <a16:colId xmlns:a16="http://schemas.microsoft.com/office/drawing/2014/main" val="879619222"/>
                    </a:ext>
                  </a:extLst>
                </a:gridCol>
                <a:gridCol w="1599488">
                  <a:extLst>
                    <a:ext uri="{9D8B030D-6E8A-4147-A177-3AD203B41FA5}">
                      <a16:colId xmlns:a16="http://schemas.microsoft.com/office/drawing/2014/main" val="1269377928"/>
                    </a:ext>
                  </a:extLst>
                </a:gridCol>
                <a:gridCol w="1363947">
                  <a:extLst>
                    <a:ext uri="{9D8B030D-6E8A-4147-A177-3AD203B41FA5}">
                      <a16:colId xmlns:a16="http://schemas.microsoft.com/office/drawing/2014/main" val="1021690075"/>
                    </a:ext>
                  </a:extLst>
                </a:gridCol>
                <a:gridCol w="1889806">
                  <a:extLst>
                    <a:ext uri="{9D8B030D-6E8A-4147-A177-3AD203B41FA5}">
                      <a16:colId xmlns:a16="http://schemas.microsoft.com/office/drawing/2014/main" val="288773470"/>
                    </a:ext>
                  </a:extLst>
                </a:gridCol>
                <a:gridCol w="1862417">
                  <a:extLst>
                    <a:ext uri="{9D8B030D-6E8A-4147-A177-3AD203B41FA5}">
                      <a16:colId xmlns:a16="http://schemas.microsoft.com/office/drawing/2014/main" val="590928075"/>
                    </a:ext>
                  </a:extLst>
                </a:gridCol>
                <a:gridCol w="1993882">
                  <a:extLst>
                    <a:ext uri="{9D8B030D-6E8A-4147-A177-3AD203B41FA5}">
                      <a16:colId xmlns:a16="http://schemas.microsoft.com/office/drawing/2014/main" val="3847995160"/>
                    </a:ext>
                  </a:extLst>
                </a:gridCol>
              </a:tblGrid>
              <a:tr h="37943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Район/ответственный ОИВ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Всего обращений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Информация</a:t>
                      </a:r>
                      <a:r>
                        <a:rPr lang="ru-RU" sz="16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 о реализации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1925764"/>
                  </a:ext>
                </a:extLst>
              </a:tr>
              <a:tr h="420914">
                <a:tc vMerge="1">
                  <a:txBody>
                    <a:bodyPr/>
                    <a:lstStyle/>
                    <a:p>
                      <a:pPr algn="ctr" fontAlgn="ctr"/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Вопрос решен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Реализация запланирована в 2023-2024 </a:t>
                      </a:r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году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Направлено в ответственный ОИВ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Вопрос находится в процессе реализации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9302700"/>
                  </a:ext>
                </a:extLst>
              </a:tr>
              <a:tr h="40082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Общий итог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2427355"/>
                  </a:ext>
                </a:extLst>
              </a:tr>
              <a:tr h="4549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Куркино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1725760"/>
                  </a:ext>
                </a:extLst>
              </a:tr>
              <a:tr h="37752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Префектура СЗАО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5696851"/>
                  </a:ext>
                </a:extLst>
              </a:tr>
              <a:tr h="40082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Северное Тушино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9061552"/>
                  </a:ext>
                </a:extLst>
              </a:tr>
              <a:tr h="50123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Префектура СЗАО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0163477"/>
                  </a:ext>
                </a:extLst>
              </a:tr>
              <a:tr h="50123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Департамент городского имущества города Москвы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1232680"/>
                  </a:ext>
                </a:extLst>
              </a:tr>
              <a:tr h="594691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Департамент природопользования и охраны окружающей среды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8459085"/>
                  </a:ext>
                </a:extLst>
              </a:tr>
              <a:tr h="45599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Московский фонд реновации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8826247"/>
                  </a:ext>
                </a:extLst>
              </a:tr>
              <a:tr h="40082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Фонд капитального ремонта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73589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9894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Рисунок 133">
            <a:extLst>
              <a:ext uri="{FF2B5EF4-FFF2-40B4-BE49-F238E27FC236}">
                <a16:creationId xmlns:a16="http://schemas.microsoft.com/office/drawing/2014/main" id="{1473D1F6-944B-3247-81CD-AE086DD42E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18" y="125473"/>
            <a:ext cx="673059" cy="800171"/>
          </a:xfrm>
          <a:prstGeom prst="rect">
            <a:avLst/>
          </a:prstGeom>
        </p:spPr>
      </p:pic>
      <p:pic>
        <p:nvPicPr>
          <p:cNvPr id="27" name="Picture 2" descr="https://mos-moto.ru/wp-content/uploads/2018/11/SZAO_district_of_Moscow_coa.png">
            <a:extLst>
              <a:ext uri="{FF2B5EF4-FFF2-40B4-BE49-F238E27FC236}">
                <a16:creationId xmlns:a16="http://schemas.microsoft.com/office/drawing/2014/main" id="{3CD79DD7-49FB-4078-BA22-C5467D090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936" y="163413"/>
            <a:ext cx="737329" cy="68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рямоугольный треугольник 28"/>
          <p:cNvSpPr/>
          <p:nvPr/>
        </p:nvSpPr>
        <p:spPr>
          <a:xfrm rot="16200000">
            <a:off x="14122352" y="9735165"/>
            <a:ext cx="843356" cy="971548"/>
          </a:xfrm>
          <a:prstGeom prst="rtTriangl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rPr>
              <a:t>6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7967362"/>
              </p:ext>
            </p:extLst>
          </p:nvPr>
        </p:nvGraphicFramePr>
        <p:xfrm>
          <a:off x="643847" y="2751033"/>
          <a:ext cx="13928272" cy="42375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68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7290">
                  <a:extLst>
                    <a:ext uri="{9D8B030D-6E8A-4147-A177-3AD203B41FA5}">
                      <a16:colId xmlns:a16="http://schemas.microsoft.com/office/drawing/2014/main" val="444721191"/>
                    </a:ext>
                  </a:extLst>
                </a:gridCol>
                <a:gridCol w="3482068">
                  <a:extLst>
                    <a:ext uri="{9D8B030D-6E8A-4147-A177-3AD203B41FA5}">
                      <a16:colId xmlns:a16="http://schemas.microsoft.com/office/drawing/2014/main" val="1681956905"/>
                    </a:ext>
                  </a:extLst>
                </a:gridCol>
                <a:gridCol w="3482068">
                  <a:extLst>
                    <a:ext uri="{9D8B030D-6E8A-4147-A177-3AD203B41FA5}">
                      <a16:colId xmlns:a16="http://schemas.microsoft.com/office/drawing/2014/main" val="1720254177"/>
                    </a:ext>
                  </a:extLst>
                </a:gridCol>
              </a:tblGrid>
              <a:tr h="157623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Район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kern="120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Количество согласованных </a:t>
                      </a:r>
                      <a:r>
                        <a:rPr lang="ru-RU" sz="1800" b="1" i="0" kern="1200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мероприятий</a:t>
                      </a:r>
                      <a:endParaRPr lang="ru-RU" sz="1800" b="1" i="0" kern="1200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kern="120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Количество реализованных мероприятий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kern="120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Количество мероприятий, находящихся </a:t>
                      </a:r>
                      <a:r>
                        <a:rPr lang="ru-RU" sz="1800" b="1" i="0" kern="1200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 процессе реализации</a:t>
                      </a:r>
                      <a:endParaRPr lang="ru-RU" sz="1800" b="1" i="0" kern="1200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1603252"/>
                  </a:ext>
                </a:extLst>
              </a:tr>
              <a:tr h="8871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Куркино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5793636"/>
                  </a:ext>
                </a:extLst>
              </a:tr>
              <a:tr h="8871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Северное-Тушино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1213800"/>
                  </a:ext>
                </a:extLst>
              </a:tr>
              <a:tr h="8871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Всего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2636857"/>
                  </a:ext>
                </a:extLst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1715511" y="-81645"/>
            <a:ext cx="12981155" cy="11591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100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Перечень согласованных мероприятий в Северо-Западном административном округе города Москвы</a:t>
            </a:r>
            <a:endParaRPr lang="ru-RU" sz="31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5707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Прямоугольник 328"/>
          <p:cNvSpPr/>
          <p:nvPr/>
        </p:nvSpPr>
        <p:spPr>
          <a:xfrm>
            <a:off x="2072879" y="24837"/>
            <a:ext cx="12981155" cy="13467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Информация об итогах реализации согласованных мероприятий в районе </a:t>
            </a:r>
            <a:r>
              <a:rPr kumimoji="0" lang="ru-RU" sz="3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Куркино</a:t>
            </a:r>
            <a:endParaRPr kumimoji="0" lang="ru-RU" sz="3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134" name="Рисунок 133">
            <a:extLst>
              <a:ext uri="{FF2B5EF4-FFF2-40B4-BE49-F238E27FC236}">
                <a16:creationId xmlns:a16="http://schemas.microsoft.com/office/drawing/2014/main" id="{1473D1F6-944B-3247-81CD-AE086DD42E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18" y="125473"/>
            <a:ext cx="673059" cy="800171"/>
          </a:xfrm>
          <a:prstGeom prst="rect">
            <a:avLst/>
          </a:prstGeom>
        </p:spPr>
      </p:pic>
      <p:pic>
        <p:nvPicPr>
          <p:cNvPr id="27" name="Picture 2" descr="https://mos-moto.ru/wp-content/uploads/2018/11/SZAO_district_of_Moscow_coa.png">
            <a:extLst>
              <a:ext uri="{FF2B5EF4-FFF2-40B4-BE49-F238E27FC236}">
                <a16:creationId xmlns:a16="http://schemas.microsoft.com/office/drawing/2014/main" id="{3CD79DD7-49FB-4078-BA22-C5467D090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936" y="163413"/>
            <a:ext cx="737329" cy="68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рямоугольный треугольник 28"/>
          <p:cNvSpPr/>
          <p:nvPr/>
        </p:nvSpPr>
        <p:spPr>
          <a:xfrm rot="16200000">
            <a:off x="14122352" y="9735165"/>
            <a:ext cx="843356" cy="971548"/>
          </a:xfrm>
          <a:prstGeom prst="rtTriangl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7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1160508"/>
              </p:ext>
            </p:extLst>
          </p:nvPr>
        </p:nvGraphicFramePr>
        <p:xfrm>
          <a:off x="643035" y="2215867"/>
          <a:ext cx="13988291" cy="2910719"/>
        </p:xfrm>
        <a:graphic>
          <a:graphicData uri="http://schemas.openxmlformats.org/drawingml/2006/table">
            <a:tbl>
              <a:tblPr firstRow="1" firstCol="1" bandRow="1"/>
              <a:tblGrid>
                <a:gridCol w="4952969">
                  <a:extLst>
                    <a:ext uri="{9D8B030D-6E8A-4147-A177-3AD203B41FA5}">
                      <a16:colId xmlns:a16="http://schemas.microsoft.com/office/drawing/2014/main" val="2623048089"/>
                    </a:ext>
                  </a:extLst>
                </a:gridCol>
                <a:gridCol w="3186046">
                  <a:extLst>
                    <a:ext uri="{9D8B030D-6E8A-4147-A177-3AD203B41FA5}">
                      <a16:colId xmlns:a16="http://schemas.microsoft.com/office/drawing/2014/main" val="2995390166"/>
                    </a:ext>
                  </a:extLst>
                </a:gridCol>
                <a:gridCol w="3162300">
                  <a:extLst>
                    <a:ext uri="{9D8B030D-6E8A-4147-A177-3AD203B41FA5}">
                      <a16:colId xmlns:a16="http://schemas.microsoft.com/office/drawing/2014/main" val="605262132"/>
                    </a:ext>
                  </a:extLst>
                </a:gridCol>
                <a:gridCol w="2686976">
                  <a:extLst>
                    <a:ext uri="{9D8B030D-6E8A-4147-A177-3AD203B41FA5}">
                      <a16:colId xmlns:a16="http://schemas.microsoft.com/office/drawing/2014/main" val="3405118755"/>
                    </a:ext>
                  </a:extLst>
                </a:gridCol>
              </a:tblGrid>
              <a:tr h="8352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Положения из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Программы</a:t>
                      </a:r>
                      <a:endParaRPr lang="ru-RU" sz="1600" b="1" kern="12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Ответственный за конкретное положение Программы</a:t>
                      </a: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Сроки реализации</a:t>
                      </a: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Примечание</a:t>
                      </a: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6427842"/>
                  </a:ext>
                </a:extLst>
              </a:tr>
              <a:tr h="6065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Демонтировать аварийный гараж на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Соколово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-Мещерской улиц</a:t>
                      </a: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Департамент строительства города Москвы</a:t>
                      </a: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Демонтирован в 2021 году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Слайд №6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7399134"/>
                  </a:ext>
                </a:extLst>
              </a:tr>
              <a:tr h="7314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Расширить бесплатное парковочное пространство у дома 23/15 на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Новокуркинском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шоссе</a:t>
                      </a: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Префектура СЗАО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Выполнено в сентябре 2021 года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86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Слайд №7</a:t>
                      </a: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7208758"/>
                  </a:ext>
                </a:extLst>
              </a:tr>
              <a:tr h="7314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Установить искусственные дорожные неровности во дворах и на всех социальных объектах</a:t>
                      </a: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Префектура СЗАО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кв. 2022 года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86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Слайд №8</a:t>
                      </a: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8436637"/>
                  </a:ext>
                </a:extLst>
              </a:tr>
            </a:tbl>
          </a:graphicData>
        </a:graphic>
      </p:graphicFrame>
      <p:grpSp>
        <p:nvGrpSpPr>
          <p:cNvPr id="7" name="Группа 6"/>
          <p:cNvGrpSpPr/>
          <p:nvPr/>
        </p:nvGrpSpPr>
        <p:grpSpPr>
          <a:xfrm>
            <a:off x="643846" y="1494509"/>
            <a:ext cx="14049791" cy="619927"/>
            <a:chOff x="0" y="37692"/>
            <a:chExt cx="10079566" cy="1475657"/>
          </a:xfrm>
          <a:scene3d>
            <a:camera prst="orthographicFront"/>
            <a:lightRig rig="flat" dir="t"/>
          </a:scene3d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0" y="37692"/>
              <a:ext cx="10079566" cy="1475657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9" name="Скругленный прямоугольник 4"/>
            <p:cNvSpPr txBox="1"/>
            <p:nvPr/>
          </p:nvSpPr>
          <p:spPr>
            <a:xfrm>
              <a:off x="72036" y="109728"/>
              <a:ext cx="9935494" cy="1331585"/>
            </a:xfrm>
            <a:prstGeom prst="rect">
              <a:avLst/>
            </a:prstGeom>
            <a:solidFill>
              <a:schemeClr val="accent1"/>
            </a:solidFill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lvl="0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100" b="1" kern="1200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Реализованные мероприятия</a:t>
              </a:r>
              <a:endParaRPr lang="ru-RU" sz="3100" kern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681106" y="5301512"/>
            <a:ext cx="14049791" cy="619927"/>
            <a:chOff x="0" y="37692"/>
            <a:chExt cx="10079566" cy="1475657"/>
          </a:xfrm>
          <a:scene3d>
            <a:camera prst="orthographicFront"/>
            <a:lightRig rig="flat" dir="t"/>
          </a:scene3d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0" y="37692"/>
              <a:ext cx="10079566" cy="1475657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2" name="Скругленный прямоугольник 4"/>
            <p:cNvSpPr txBox="1"/>
            <p:nvPr/>
          </p:nvSpPr>
          <p:spPr>
            <a:xfrm>
              <a:off x="72036" y="109728"/>
              <a:ext cx="9935494" cy="1331585"/>
            </a:xfrm>
            <a:prstGeom prst="rect">
              <a:avLst/>
            </a:prstGeom>
            <a:solidFill>
              <a:schemeClr val="accent1"/>
            </a:solidFill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lvl="0"/>
              <a:r>
                <a:rPr lang="ru-RU" sz="31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Мероприятия в процессе реализации</a:t>
              </a:r>
              <a:endParaRPr lang="ru-RU" sz="3100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0547245"/>
              </p:ext>
            </p:extLst>
          </p:nvPr>
        </p:nvGraphicFramePr>
        <p:xfrm>
          <a:off x="643846" y="6108173"/>
          <a:ext cx="14049791" cy="3237965"/>
        </p:xfrm>
        <a:graphic>
          <a:graphicData uri="http://schemas.openxmlformats.org/drawingml/2006/table">
            <a:tbl>
              <a:tblPr firstRow="1" firstCol="1" bandRow="1"/>
              <a:tblGrid>
                <a:gridCol w="5014004">
                  <a:extLst>
                    <a:ext uri="{9D8B030D-6E8A-4147-A177-3AD203B41FA5}">
                      <a16:colId xmlns:a16="http://schemas.microsoft.com/office/drawing/2014/main" val="2623048089"/>
                    </a:ext>
                  </a:extLst>
                </a:gridCol>
                <a:gridCol w="3181350">
                  <a:extLst>
                    <a:ext uri="{9D8B030D-6E8A-4147-A177-3AD203B41FA5}">
                      <a16:colId xmlns:a16="http://schemas.microsoft.com/office/drawing/2014/main" val="2995390166"/>
                    </a:ext>
                  </a:extLst>
                </a:gridCol>
                <a:gridCol w="3105150">
                  <a:extLst>
                    <a:ext uri="{9D8B030D-6E8A-4147-A177-3AD203B41FA5}">
                      <a16:colId xmlns:a16="http://schemas.microsoft.com/office/drawing/2014/main" val="605262132"/>
                    </a:ext>
                  </a:extLst>
                </a:gridCol>
                <a:gridCol w="2749287">
                  <a:extLst>
                    <a:ext uri="{9D8B030D-6E8A-4147-A177-3AD203B41FA5}">
                      <a16:colId xmlns:a16="http://schemas.microsoft.com/office/drawing/2014/main" val="3405118755"/>
                    </a:ext>
                  </a:extLst>
                </a:gridCol>
              </a:tblGrid>
              <a:tr h="3832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Положения из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Программы</a:t>
                      </a:r>
                      <a:endParaRPr lang="ru-RU" sz="1600" b="1" kern="12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Ответственный за конкретное положение Программы</a:t>
                      </a: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Сроки реализации</a:t>
                      </a: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Примечание</a:t>
                      </a: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6427842"/>
                  </a:ext>
                </a:extLst>
              </a:tr>
              <a:tr h="6791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Обустроить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отстойно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-разворотную площадку на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Машкинском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шоссе и развивать сеть общественного транспорта</a:t>
                      </a: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Департамент Транспорта и развития дорожной инфраструктуры города Москвы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Начало производства работ запланировано в  </a:t>
                      </a: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IV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кв.2022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86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Слайд №19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8687013"/>
                  </a:ext>
                </a:extLst>
              </a:tr>
              <a:tr h="6791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Отремонтировать инфраструктуру ландшафтного заказника «Долина реки Сходни»</a:t>
                      </a: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86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Департамент природопользования и охраны окружающей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среды города Москвы</a:t>
                      </a: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 1 октября 2023 г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86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Слайд №20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2667424"/>
                  </a:ext>
                </a:extLst>
              </a:tr>
              <a:tr h="6791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Благоустроить бульварные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зоны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включая бульвар на ул.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Родионовской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Префектура СЗАО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III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кв. 2023 года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Слайд №21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999" marR="479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6072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5184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EE0B19-BE39-FC4F-9AF3-8D6EB048C0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486150"/>
            <a:ext cx="15119350" cy="2658840"/>
          </a:xfrm>
          <a:solidFill>
            <a:schemeClr val="accent1">
              <a:alpha val="1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8400" b="1" dirty="0" smtClean="0">
                <a:latin typeface="Century Gothic" panose="020B0502020202020204" pitchFamily="34" charset="0"/>
              </a:rPr>
              <a:t>Реализованные мероприятия в районе Куркино</a:t>
            </a:r>
            <a:endParaRPr lang="ru-RU" sz="84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895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id="{1FF8D609-B044-694A-9DAD-3BEB116146C3}"/>
              </a:ext>
            </a:extLst>
          </p:cNvPr>
          <p:cNvSpPr/>
          <p:nvPr/>
        </p:nvSpPr>
        <p:spPr>
          <a:xfrm>
            <a:off x="459718" y="1271132"/>
            <a:ext cx="7846082" cy="710068"/>
          </a:xfrm>
          <a:prstGeom prst="roundRect">
            <a:avLst>
              <a:gd name="adj" fmla="val 161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1999" r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СЗАО, район </a:t>
            </a:r>
            <a:r>
              <a:rPr kumimoji="0" lang="ru-RU" sz="17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Куркино, </a:t>
            </a: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ул. </a:t>
            </a:r>
            <a:r>
              <a:rPr kumimoji="0" lang="ru-RU" sz="17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Соколово</a:t>
            </a: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-Мещерская, д. 2, корп.2</a:t>
            </a:r>
            <a:r>
              <a:rPr kumimoji="0" lang="ru-RU" sz="17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, стр.1</a:t>
            </a:r>
            <a:endParaRPr kumimoji="0" lang="ru-RU" sz="17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329" name="Прямоугольник 328"/>
          <p:cNvSpPr/>
          <p:nvPr/>
        </p:nvSpPr>
        <p:spPr>
          <a:xfrm>
            <a:off x="2138195" y="24837"/>
            <a:ext cx="12737134" cy="10323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Демонтировать аварийный гараж на </a:t>
            </a:r>
            <a:r>
              <a:rPr kumimoji="0" lang="ru-RU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Соколово</a:t>
            </a:r>
            <a:r>
              <a:rPr kumimoji="0" lang="ru-RU" sz="3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-Мещерской улице</a:t>
            </a:r>
          </a:p>
        </p:txBody>
      </p:sp>
      <p:pic>
        <p:nvPicPr>
          <p:cNvPr id="134" name="Рисунок 133">
            <a:extLst>
              <a:ext uri="{FF2B5EF4-FFF2-40B4-BE49-F238E27FC236}">
                <a16:creationId xmlns:a16="http://schemas.microsoft.com/office/drawing/2014/main" id="{1473D1F6-944B-3247-81CD-AE086DD42E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18" y="125473"/>
            <a:ext cx="673059" cy="800171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2464454"/>
              </p:ext>
            </p:extLst>
          </p:nvPr>
        </p:nvGraphicFramePr>
        <p:xfrm>
          <a:off x="431609" y="1845457"/>
          <a:ext cx="7895961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959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11193">
                <a:tc>
                  <a:txBody>
                    <a:bodyPr/>
                    <a:lstStyle/>
                    <a:p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На территории по адресу: г. Москва, ул. </a:t>
                      </a:r>
                      <a:r>
                        <a:rPr lang="ru-RU" sz="1800" b="0" kern="1200" dirty="0" err="1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Соколово</a:t>
                      </a: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-Мещерская, д. 2, корп.2, стр.1, до 2021 года был расположен объект незавершенного строительства «многоэтажный гараж-стоянка».</a:t>
                      </a:r>
                    </a:p>
                    <a:p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 2021 году силами подрядной организации ГК «</a:t>
                      </a:r>
                      <a:r>
                        <a:rPr lang="ru-RU" sz="1800" b="0" kern="1200" dirty="0" err="1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КрашМаш</a:t>
                      </a: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» выполнены работы по демонтажу указанного объекта на основании распоряжения Правительства Москвы от 27.08.2019 № 463-РП «О сносе объектов недвижимости».</a:t>
                      </a: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 настоящее время на месте сноса объекта незавершённого строительства выполняются</a:t>
                      </a:r>
                      <a:r>
                        <a:rPr lang="ru-RU" sz="1800" b="0" kern="1200" baseline="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работы по </a:t>
                      </a: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реализация объекта "Учебный корпус на 300 мест.</a:t>
                      </a:r>
                    </a:p>
                    <a:p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Начало</a:t>
                      </a:r>
                      <a:r>
                        <a:rPr lang="ru-RU" sz="1800" b="0" kern="1200" baseline="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строительства – </a:t>
                      </a:r>
                      <a:r>
                        <a:rPr lang="en-US" sz="1800" b="0" kern="1200" baseline="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II </a:t>
                      </a:r>
                      <a:r>
                        <a:rPr lang="ru-RU" sz="1800" b="0" kern="1200" baseline="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кв. 2022 года;</a:t>
                      </a:r>
                    </a:p>
                    <a:p>
                      <a:r>
                        <a:rPr lang="ru-RU" sz="1800" b="0" kern="1200" baseline="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Окончание строительства – </a:t>
                      </a:r>
                      <a:r>
                        <a:rPr lang="en-US" sz="1800" b="0" kern="1200" baseline="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III </a:t>
                      </a:r>
                      <a:r>
                        <a:rPr lang="ru-RU" sz="1800" b="0" kern="1200" baseline="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кв. 2023 года.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1213800"/>
                  </a:ext>
                </a:extLst>
              </a:tr>
            </a:tbl>
          </a:graphicData>
        </a:graphic>
      </p:graphicFrame>
      <p:pic>
        <p:nvPicPr>
          <p:cNvPr id="27" name="Picture 2" descr="https://mos-moto.ru/wp-content/uploads/2018/11/SZAO_district_of_Moscow_coa.png">
            <a:extLst>
              <a:ext uri="{FF2B5EF4-FFF2-40B4-BE49-F238E27FC236}">
                <a16:creationId xmlns:a16="http://schemas.microsoft.com/office/drawing/2014/main" id="{3CD79DD7-49FB-4078-BA22-C5467D090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936" y="163413"/>
            <a:ext cx="737329" cy="68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рямоугольный треугольник 28"/>
          <p:cNvSpPr/>
          <p:nvPr/>
        </p:nvSpPr>
        <p:spPr>
          <a:xfrm rot="16200000">
            <a:off x="13979799" y="9592612"/>
            <a:ext cx="843356" cy="1256654"/>
          </a:xfrm>
          <a:prstGeom prst="rtTriangl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9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5820" y="1269454"/>
            <a:ext cx="5870170" cy="44026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5820" y="5728180"/>
            <a:ext cx="5870169" cy="44026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68"/>
          <a:stretch/>
        </p:blipFill>
        <p:spPr>
          <a:xfrm>
            <a:off x="431596" y="5556730"/>
            <a:ext cx="7895974" cy="4568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45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16942</TotalTime>
  <Words>2475</Words>
  <Application>Microsoft Office PowerPoint</Application>
  <PresentationFormat>Произвольный</PresentationFormat>
  <Paragraphs>421</Paragraphs>
  <Slides>25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25</vt:i4>
      </vt:variant>
    </vt:vector>
  </HeadingPairs>
  <TitlesOfParts>
    <vt:vector size="37" baseType="lpstr">
      <vt:lpstr>Microsoft JhengHei UI Light</vt:lpstr>
      <vt:lpstr>Arial</vt:lpstr>
      <vt:lpstr>Calibri</vt:lpstr>
      <vt:lpstr>Calibri Light</vt:lpstr>
      <vt:lpstr>Century Gothic</vt:lpstr>
      <vt:lpstr>Circe Bold</vt:lpstr>
      <vt:lpstr>DejaVu Sans</vt:lpstr>
      <vt:lpstr>Franklin Gothic Book</vt:lpstr>
      <vt:lpstr>Times New Roman</vt:lpstr>
      <vt:lpstr>Wingdings</vt:lpstr>
      <vt:lpstr>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Реализованные мероприятия в районе Куркино</vt:lpstr>
      <vt:lpstr>Презентация PowerPoint</vt:lpstr>
      <vt:lpstr>Презентация PowerPoint</vt:lpstr>
      <vt:lpstr>Презентация PowerPoint</vt:lpstr>
      <vt:lpstr>Презентация PowerPoint</vt:lpstr>
      <vt:lpstr>Реализованные мероприятия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Мероприятия, находящиеся в процессе исполнения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Смирнова</dc:creator>
  <cp:lastModifiedBy>Рылов Евгений Дмитриевич</cp:lastModifiedBy>
  <cp:revision>938</cp:revision>
  <cp:lastPrinted>2022-07-25T05:10:26Z</cp:lastPrinted>
  <dcterms:created xsi:type="dcterms:W3CDTF">2021-08-02T10:09:09Z</dcterms:created>
  <dcterms:modified xsi:type="dcterms:W3CDTF">2022-08-10T08:34:09Z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Произвольный</vt:lpwstr>
  </property>
  <property fmtid="{D5CDD505-2E9C-101B-9397-08002B2CF9AE}" pid="3" name="Slides">
    <vt:i4>1</vt:i4>
  </property>
</Properties>
</file>